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1"/>
  </p:notesMasterIdLst>
  <p:sldIdLst>
    <p:sldId id="256" r:id="rId2"/>
    <p:sldId id="258" r:id="rId3"/>
    <p:sldId id="282" r:id="rId4"/>
    <p:sldId id="283" r:id="rId5"/>
    <p:sldId id="284" r:id="rId6"/>
    <p:sldId id="285" r:id="rId7"/>
    <p:sldId id="263" r:id="rId8"/>
    <p:sldId id="261" r:id="rId9"/>
    <p:sldId id="262" r:id="rId10"/>
    <p:sldId id="259" r:id="rId11"/>
    <p:sldId id="266" r:id="rId12"/>
    <p:sldId id="265" r:id="rId13"/>
    <p:sldId id="268" r:id="rId14"/>
    <p:sldId id="267" r:id="rId15"/>
    <p:sldId id="269" r:id="rId16"/>
    <p:sldId id="264" r:id="rId17"/>
    <p:sldId id="270" r:id="rId18"/>
    <p:sldId id="276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79" r:id="rId27"/>
    <p:sldId id="280" r:id="rId28"/>
    <p:sldId id="281" r:id="rId29"/>
    <p:sldId id="260" r:id="rId30"/>
  </p:sldIdLst>
  <p:sldSz cx="18288000" cy="10287000"/>
  <p:notesSz cx="6858000" cy="9144000"/>
  <p:embeddedFontLst>
    <p:embeddedFont>
      <p:font typeface="Georgia Pro" panose="02040502050405020303" pitchFamily="18" charset="0"/>
      <p:regular r:id="rId32"/>
      <p:bold r:id="rId33"/>
      <p:italic r:id="rId34"/>
      <p:boldItalic r:id="rId35"/>
    </p:embeddedFont>
    <p:embeddedFont>
      <p:font typeface="Helvetica" panose="020B0604020202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9207A-029A-4F6B-B305-662BD48D30F1}" v="14" dt="2025-09-26T03:07:49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126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C0AF0-69F0-4362-BBD4-8195619EDFDA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6186A-C57D-45D4-83D2-EEBD8E5468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111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5.jpeg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CE1D22-4826-020F-E04C-78690F58A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DDFCEB-4224-E4B0-94B2-3C76E194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7FEDB4-1414-1E17-452F-4BE78CFC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50332F-9D6E-4894-9CC5-58C1A2CC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A76BA2-83EE-3FFE-CA07-BA86F0F9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  <p:grpSp>
        <p:nvGrpSpPr>
          <p:cNvPr id="7" name="Group 25">
            <a:extLst>
              <a:ext uri="{FF2B5EF4-FFF2-40B4-BE49-F238E27FC236}">
                <a16:creationId xmlns:a16="http://schemas.microsoft.com/office/drawing/2014/main" id="{4AB6D49D-3D90-A425-2685-98C26F3174A9}"/>
              </a:ext>
            </a:extLst>
          </p:cNvPr>
          <p:cNvGrpSpPr/>
          <p:nvPr userDrawn="1"/>
        </p:nvGrpSpPr>
        <p:grpSpPr>
          <a:xfrm>
            <a:off x="-76200" y="8233486"/>
            <a:ext cx="18288000" cy="2053514"/>
            <a:chOff x="0" y="0"/>
            <a:chExt cx="4471005" cy="502038"/>
          </a:xfrm>
        </p:grpSpPr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53C2F844-AFE0-FEC3-2348-770210BE87BB}"/>
                </a:ext>
              </a:extLst>
            </p:cNvPr>
            <p:cNvSpPr/>
            <p:nvPr/>
          </p:nvSpPr>
          <p:spPr>
            <a:xfrm>
              <a:off x="0" y="0"/>
              <a:ext cx="4471005" cy="502038"/>
            </a:xfrm>
            <a:custGeom>
              <a:avLst/>
              <a:gdLst/>
              <a:ahLst/>
              <a:cxnLst/>
              <a:rect l="l" t="t" r="r" b="b"/>
              <a:pathLst>
                <a:path w="4471005" h="502038">
                  <a:moveTo>
                    <a:pt x="0" y="0"/>
                  </a:moveTo>
                  <a:lnTo>
                    <a:pt x="4471005" y="0"/>
                  </a:lnTo>
                  <a:lnTo>
                    <a:pt x="4471005" y="502038"/>
                  </a:lnTo>
                  <a:lnTo>
                    <a:pt x="0" y="502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TextBox 27">
              <a:extLst>
                <a:ext uri="{FF2B5EF4-FFF2-40B4-BE49-F238E27FC236}">
                  <a16:creationId xmlns:a16="http://schemas.microsoft.com/office/drawing/2014/main" id="{121480DD-51C9-CD9D-E972-C49AB058BA4B}"/>
                </a:ext>
              </a:extLst>
            </p:cNvPr>
            <p:cNvSpPr txBox="1"/>
            <p:nvPr/>
          </p:nvSpPr>
          <p:spPr>
            <a:xfrm>
              <a:off x="0" y="-9525"/>
              <a:ext cx="4471005" cy="511563"/>
            </a:xfrm>
            <a:prstGeom prst="rect">
              <a:avLst/>
            </a:prstGeom>
          </p:spPr>
          <p:txBody>
            <a:bodyPr lIns="21000" tIns="21000" rIns="21000" bIns="21000" rtlCol="0" anchor="ctr"/>
            <a:lstStyle/>
            <a:p>
              <a:pPr algn="ctr">
                <a:lnSpc>
                  <a:spcPts val="10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28">
            <a:extLst>
              <a:ext uri="{FF2B5EF4-FFF2-40B4-BE49-F238E27FC236}">
                <a16:creationId xmlns:a16="http://schemas.microsoft.com/office/drawing/2014/main" id="{6F0D1456-2DC1-9A4D-10C2-6D7169B9DBA0}"/>
              </a:ext>
            </a:extLst>
          </p:cNvPr>
          <p:cNvSpPr/>
          <p:nvPr userDrawn="1"/>
        </p:nvSpPr>
        <p:spPr>
          <a:xfrm>
            <a:off x="593444" y="8742889"/>
            <a:ext cx="3631421" cy="985355"/>
          </a:xfrm>
          <a:custGeom>
            <a:avLst/>
            <a:gdLst/>
            <a:ahLst/>
            <a:cxnLst/>
            <a:rect l="l" t="t" r="r" b="b"/>
            <a:pathLst>
              <a:path w="3631421" h="985355">
                <a:moveTo>
                  <a:pt x="0" y="0"/>
                </a:moveTo>
                <a:lnTo>
                  <a:pt x="3631422" y="0"/>
                </a:lnTo>
                <a:lnTo>
                  <a:pt x="3631422" y="985355"/>
                </a:lnTo>
                <a:lnTo>
                  <a:pt x="0" y="985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29">
            <a:extLst>
              <a:ext uri="{FF2B5EF4-FFF2-40B4-BE49-F238E27FC236}">
                <a16:creationId xmlns:a16="http://schemas.microsoft.com/office/drawing/2014/main" id="{7F6D6C2A-AA7C-D8CF-60CF-429ACF136E94}"/>
              </a:ext>
            </a:extLst>
          </p:cNvPr>
          <p:cNvSpPr/>
          <p:nvPr userDrawn="1"/>
        </p:nvSpPr>
        <p:spPr>
          <a:xfrm>
            <a:off x="8490013" y="8511908"/>
            <a:ext cx="2175584" cy="1447316"/>
          </a:xfrm>
          <a:custGeom>
            <a:avLst/>
            <a:gdLst/>
            <a:ahLst/>
            <a:cxnLst/>
            <a:rect l="l" t="t" r="r" b="b"/>
            <a:pathLst>
              <a:path w="2175584" h="1447316">
                <a:moveTo>
                  <a:pt x="0" y="0"/>
                </a:moveTo>
                <a:lnTo>
                  <a:pt x="2175583" y="0"/>
                </a:lnTo>
                <a:lnTo>
                  <a:pt x="2175583" y="1447316"/>
                </a:lnTo>
                <a:lnTo>
                  <a:pt x="0" y="144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D60CD7E7-EBC0-C324-4FDB-94CC0771680D}"/>
              </a:ext>
            </a:extLst>
          </p:cNvPr>
          <p:cNvSpPr/>
          <p:nvPr userDrawn="1"/>
        </p:nvSpPr>
        <p:spPr>
          <a:xfrm>
            <a:off x="5521817" y="8465240"/>
            <a:ext cx="1671244" cy="1540653"/>
          </a:xfrm>
          <a:custGeom>
            <a:avLst/>
            <a:gdLst/>
            <a:ahLst/>
            <a:cxnLst/>
            <a:rect l="l" t="t" r="r" b="b"/>
            <a:pathLst>
              <a:path w="1671244" h="1540653">
                <a:moveTo>
                  <a:pt x="0" y="0"/>
                </a:moveTo>
                <a:lnTo>
                  <a:pt x="1671245" y="0"/>
                </a:lnTo>
                <a:lnTo>
                  <a:pt x="1671245" y="1540653"/>
                </a:lnTo>
                <a:lnTo>
                  <a:pt x="0" y="1540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551" t="-16479" r="-54437" b="-13482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3" name="Group 31">
            <a:extLst>
              <a:ext uri="{FF2B5EF4-FFF2-40B4-BE49-F238E27FC236}">
                <a16:creationId xmlns:a16="http://schemas.microsoft.com/office/drawing/2014/main" id="{E00BF090-7B4C-8108-FB42-DEAEDA5341E6}"/>
              </a:ext>
            </a:extLst>
          </p:cNvPr>
          <p:cNvGrpSpPr/>
          <p:nvPr userDrawn="1"/>
        </p:nvGrpSpPr>
        <p:grpSpPr>
          <a:xfrm>
            <a:off x="15223744" y="8416138"/>
            <a:ext cx="2052992" cy="1638856"/>
            <a:chOff x="0" y="0"/>
            <a:chExt cx="2737322" cy="2185141"/>
          </a:xfrm>
        </p:grpSpPr>
        <p:sp>
          <p:nvSpPr>
            <p:cNvPr id="14" name="Freeform 32">
              <a:extLst>
                <a:ext uri="{FF2B5EF4-FFF2-40B4-BE49-F238E27FC236}">
                  <a16:creationId xmlns:a16="http://schemas.microsoft.com/office/drawing/2014/main" id="{31A0E711-AAA7-24C5-AF39-1B74ED046562}"/>
                </a:ext>
              </a:extLst>
            </p:cNvPr>
            <p:cNvSpPr/>
            <p:nvPr/>
          </p:nvSpPr>
          <p:spPr>
            <a:xfrm>
              <a:off x="590782" y="0"/>
              <a:ext cx="1555757" cy="1555757"/>
            </a:xfrm>
            <a:custGeom>
              <a:avLst/>
              <a:gdLst/>
              <a:ahLst/>
              <a:cxnLst/>
              <a:rect l="l" t="t" r="r" b="b"/>
              <a:pathLst>
                <a:path w="1555757" h="1555757">
                  <a:moveTo>
                    <a:pt x="0" y="0"/>
                  </a:moveTo>
                  <a:lnTo>
                    <a:pt x="1555757" y="0"/>
                  </a:lnTo>
                  <a:lnTo>
                    <a:pt x="1555757" y="1555757"/>
                  </a:lnTo>
                  <a:lnTo>
                    <a:pt x="0" y="1555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id="{F256FD7F-3E49-2D67-26EC-DC3D9DAFBDDB}"/>
                </a:ext>
              </a:extLst>
            </p:cNvPr>
            <p:cNvSpPr/>
            <p:nvPr/>
          </p:nvSpPr>
          <p:spPr>
            <a:xfrm flipH="1">
              <a:off x="1473023" y="1845535"/>
              <a:ext cx="1264299" cy="26948"/>
            </a:xfrm>
            <a:custGeom>
              <a:avLst/>
              <a:gdLst/>
              <a:ahLst/>
              <a:cxnLst/>
              <a:rect l="l" t="t" r="r" b="b"/>
              <a:pathLst>
                <a:path w="1264299" h="26948">
                  <a:moveTo>
                    <a:pt x="1264298" y="0"/>
                  </a:moveTo>
                  <a:lnTo>
                    <a:pt x="0" y="0"/>
                  </a:lnTo>
                  <a:lnTo>
                    <a:pt x="0" y="26948"/>
                  </a:lnTo>
                  <a:lnTo>
                    <a:pt x="1264298" y="26948"/>
                  </a:lnTo>
                  <a:lnTo>
                    <a:pt x="126429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36120" r="-10747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Freeform 34">
              <a:extLst>
                <a:ext uri="{FF2B5EF4-FFF2-40B4-BE49-F238E27FC236}">
                  <a16:creationId xmlns:a16="http://schemas.microsoft.com/office/drawing/2014/main" id="{7C4809EF-6401-1759-3FB1-86B77DF3F04C}"/>
                </a:ext>
              </a:extLst>
            </p:cNvPr>
            <p:cNvSpPr/>
            <p:nvPr/>
          </p:nvSpPr>
          <p:spPr>
            <a:xfrm>
              <a:off x="0" y="1845535"/>
              <a:ext cx="1264299" cy="26948"/>
            </a:xfrm>
            <a:custGeom>
              <a:avLst/>
              <a:gdLst/>
              <a:ahLst/>
              <a:cxnLst/>
              <a:rect l="l" t="t" r="r" b="b"/>
              <a:pathLst>
                <a:path w="1264299" h="26948">
                  <a:moveTo>
                    <a:pt x="0" y="0"/>
                  </a:moveTo>
                  <a:lnTo>
                    <a:pt x="1264299" y="0"/>
                  </a:lnTo>
                  <a:lnTo>
                    <a:pt x="1264299" y="26948"/>
                  </a:lnTo>
                  <a:lnTo>
                    <a:pt x="0" y="26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36120" r="-10747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TextBox 35">
              <a:extLst>
                <a:ext uri="{FF2B5EF4-FFF2-40B4-BE49-F238E27FC236}">
                  <a16:creationId xmlns:a16="http://schemas.microsoft.com/office/drawing/2014/main" id="{227F5915-BF75-3283-1FCE-B8131F0BA959}"/>
                </a:ext>
              </a:extLst>
            </p:cNvPr>
            <p:cNvSpPr txBox="1"/>
            <p:nvPr/>
          </p:nvSpPr>
          <p:spPr>
            <a:xfrm>
              <a:off x="116824" y="1550522"/>
              <a:ext cx="2503673" cy="634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6"/>
                </a:lnSpc>
              </a:pPr>
              <a:r>
                <a:rPr lang="en-US" sz="1463" spc="59">
                  <a:solidFill>
                    <a:srgbClr val="A3A4A8"/>
                  </a:solidFill>
                  <a:ea typeface="Georgia Pro"/>
                  <a:cs typeface="Georgia Pro"/>
                  <a:sym typeface="Georgia Pro"/>
                </a:rPr>
                <a:t>PROTECCIÓN CIVIL</a:t>
              </a:r>
            </a:p>
            <a:p>
              <a:pPr algn="ctr">
                <a:lnSpc>
                  <a:spcPts val="1876"/>
                </a:lnSpc>
              </a:pPr>
              <a:r>
                <a:rPr lang="en-US" sz="1463" spc="59">
                  <a:solidFill>
                    <a:srgbClr val="A3A4A8"/>
                  </a:solidFill>
                  <a:ea typeface="Georgia Pro"/>
                  <a:cs typeface="Georgia Pro"/>
                  <a:sym typeface="Georgia Pro"/>
                </a:rPr>
                <a:t>COAHUILA</a:t>
              </a:r>
            </a:p>
          </p:txBody>
        </p:sp>
      </p:grpSp>
      <p:pic>
        <p:nvPicPr>
          <p:cNvPr id="19" name="Imagen 18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863ED584-2606-0CF5-9FCC-CED708758D6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2913" r="73049" b="67164"/>
          <a:stretch>
            <a:fillRect/>
          </a:stretch>
        </p:blipFill>
        <p:spPr>
          <a:xfrm>
            <a:off x="11962549" y="8341739"/>
            <a:ext cx="1964242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5F3E5-1651-0CCE-6781-C0692EB6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1268866"/>
            <a:ext cx="14592300" cy="157434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A689C-C2EF-1EB8-9A3F-E202E6FED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438400" y="3186276"/>
            <a:ext cx="14592300" cy="607996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7A8343-5AA4-B981-BBA7-C5D293C2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45374" y="9534525"/>
            <a:ext cx="4026726" cy="547688"/>
          </a:xfrm>
        </p:spPr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8317D1-91FD-6D79-093B-9D4D5EBC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0010" y="9534525"/>
            <a:ext cx="6040089" cy="547688"/>
          </a:xfr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989BB-9CE0-C631-7902-1121C8AF4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03974" y="9534525"/>
            <a:ext cx="4026726" cy="547688"/>
          </a:xfrm>
        </p:spPr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050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13FBC5-E263-5600-70CC-340467701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460456" y="547688"/>
            <a:ext cx="3570243" cy="87185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A4E154-629E-117D-0F92-A33CD7AF6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362200" y="547688"/>
            <a:ext cx="10572750" cy="87185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30E3B6-2453-EA86-B6AA-E91E4202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6628" y="9534525"/>
            <a:ext cx="3725471" cy="547688"/>
          </a:xfrm>
        </p:spPr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13E0A4-20A0-7A21-71F3-4ACE9E7F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1892" y="9534525"/>
            <a:ext cx="5588207" cy="547688"/>
          </a:xfr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B786D-D80A-2C61-8B39-C1740BF7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305228" y="9534525"/>
            <a:ext cx="3725471" cy="547688"/>
          </a:xfrm>
        </p:spPr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59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1C981-60EC-4BEA-78CC-2A68DC72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8B2985-CA5A-9636-B23F-0447D3A12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082E77-2053-9918-5828-B16B7F43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7983EF-3A2B-79BE-F2A7-21B6D8E4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A8EE5B-629C-300C-674B-6988AAFF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368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BD381-9F30-96A4-3C10-E10523DB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565400"/>
            <a:ext cx="14811374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834AE0-99D8-AA7A-C361-F46E5B862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00" y="6884988"/>
            <a:ext cx="14811374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62F20D-BE0C-8736-6D9B-729593BA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263" y="9534525"/>
            <a:ext cx="3863836" cy="547688"/>
          </a:xfrm>
        </p:spPr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178FA1-AB29-EA37-39DB-982F26FD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344" y="9534525"/>
            <a:ext cx="5795755" cy="547688"/>
          </a:xfr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0D4C75-5F6A-E971-6813-205A9B68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6863" y="9534525"/>
            <a:ext cx="3863836" cy="547688"/>
          </a:xfrm>
        </p:spPr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891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071D1-CB4E-A120-7095-CA91B587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268866"/>
            <a:ext cx="14820900" cy="157434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B54338-8FB4-8374-C4F8-D8AABB6B3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9800" y="3086100"/>
            <a:ext cx="6858000" cy="61801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9DFEFA-53FB-87A0-57CB-BF6C006B0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2700" y="3086100"/>
            <a:ext cx="6858000" cy="61801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2FC711-CA0B-96EC-485B-F73936502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59104" y="9563693"/>
            <a:ext cx="3612995" cy="518519"/>
          </a:xfrm>
        </p:spPr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75F9C6-B85B-0696-A704-0A991694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10606" y="9563693"/>
            <a:ext cx="5419493" cy="518519"/>
          </a:xfr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067769-C090-0F5F-DD90-EC9DE6DB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17704" y="9563693"/>
            <a:ext cx="3612995" cy="518519"/>
          </a:xfrm>
        </p:spPr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108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4F599-5A1A-8E8A-E04A-DA8AC833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799" y="1001712"/>
            <a:ext cx="14824076" cy="1535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FD322C-1413-2CCC-6390-1A791423C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799" y="2593833"/>
            <a:ext cx="6786563" cy="11637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E4BAB8-9CDC-A136-7AA1-E62A7EABE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09799" y="4076700"/>
            <a:ext cx="6786563" cy="5208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8899F16-0AED-4FE2-69D9-3647FD12C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212495" y="2593833"/>
            <a:ext cx="6821380" cy="11637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F1CCD1-7385-EA53-2BAC-BBC9F1E96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212495" y="4076700"/>
            <a:ext cx="6821380" cy="5208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B14A36-A1CF-378B-4564-B5D0078E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2256" y="9566139"/>
            <a:ext cx="3609844" cy="516073"/>
          </a:xfrm>
        </p:spPr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E7B119-5E1F-0D42-C8BD-3A2DB402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15334" y="9566139"/>
            <a:ext cx="5414766" cy="516073"/>
          </a:xfrm>
        </p:spPr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029477-8C8F-DA1A-51A2-822DA7FC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20856" y="9566139"/>
            <a:ext cx="3609844" cy="516073"/>
          </a:xfrm>
        </p:spPr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286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344A9-9F92-76C4-8F2D-CA4A94E1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16B2F6B-0C01-9C16-FAD4-867A2DA0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F9A1D9-1155-8A3F-E90A-BE04810B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4BE598-3791-55ED-805A-6D2DAFFC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632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89ACF7F-6E17-BD3C-FF92-473D85D2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972E37-ECA1-1929-8E4F-C56B6B81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F597F-8673-05C6-E80A-3E70589F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0245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0CA11-869D-25D5-5DF7-9026DBD2D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685800"/>
            <a:ext cx="5867400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277EC6-0B0E-4713-3C3C-0B8EAE54E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6251" y="1481138"/>
            <a:ext cx="7887623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DC7454-056E-E9AB-7200-31379DF03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33600" y="3086100"/>
            <a:ext cx="5867400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E3BCEA-C000-8C02-B54F-4A9903B42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66490" y="9534525"/>
            <a:ext cx="3505610" cy="547688"/>
          </a:xfrm>
        </p:spPr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9285B4-B754-1B09-502A-C4C8DE2B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71684" y="9534525"/>
            <a:ext cx="5258415" cy="547688"/>
          </a:xfr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4F16FB-35A5-1A29-A2C0-D88E2BD1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25090" y="9534525"/>
            <a:ext cx="3505610" cy="547688"/>
          </a:xfrm>
        </p:spPr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132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868D2-C809-8709-3648-0012D7CF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85800"/>
            <a:ext cx="5791200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7D495D-437A-000E-3F58-E393831F9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265875" y="1481138"/>
            <a:ext cx="835297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23C1AB-982B-0CBA-3CE2-30B428A38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9800" y="3086100"/>
            <a:ext cx="5791200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ADFBC4-DC08-2BD7-CD8B-86F38997C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19654" y="9534525"/>
            <a:ext cx="4040590" cy="547688"/>
          </a:xfrm>
        </p:spPr>
        <p:txBody>
          <a:bodyPr/>
          <a:lstStyle/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C3C0AF-1223-89BA-A890-414374D2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1432" y="9534525"/>
            <a:ext cx="6060884" cy="547688"/>
          </a:xfr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9CB955-08C4-2CE5-1C2B-461F0095B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578254" y="9534525"/>
            <a:ext cx="4040590" cy="547688"/>
          </a:xfrm>
        </p:spPr>
        <p:txBody>
          <a:bodyPr/>
          <a:lstStyle/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673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4FB5DB-D3C0-1D26-BD1D-55C3B0471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232" y="1268866"/>
            <a:ext cx="14911468" cy="1574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871CA7-4CEA-1D8D-4A99-496FEF167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9232" y="3186276"/>
            <a:ext cx="14911468" cy="6079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A02DDD-3095-FCB3-9DD6-821A96410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101F81-6668-42B3-838F-304A9889C711}" type="datetimeFigureOut">
              <a:rPr lang="es-MX" smtClean="0"/>
              <a:t>09/10/2025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C0A2DB-C71B-8969-A4A6-ECA4DB97D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D244A0-EE6E-C437-733B-BCAD341E1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A0D37D-CCD3-49AD-8A99-8347C1B5E200}" type="slidenum">
              <a:rPr lang="es-MX" smtClean="0"/>
              <a:t>‹Nº›</a:t>
            </a:fld>
            <a:endParaRPr lang="es-MX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00BA11A-39E8-E213-F63E-5A1DAB4ABF25}"/>
              </a:ext>
            </a:extLst>
          </p:cNvPr>
          <p:cNvGrpSpPr/>
          <p:nvPr userDrawn="1"/>
        </p:nvGrpSpPr>
        <p:grpSpPr>
          <a:xfrm>
            <a:off x="-1066800" y="-395062"/>
            <a:ext cx="18865117" cy="11077124"/>
            <a:chOff x="-1029874" y="-344410"/>
            <a:chExt cx="18865117" cy="11077124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5AF7BCEF-B0DE-4C71-C5BF-C41A00E03D28}"/>
                </a:ext>
              </a:extLst>
            </p:cNvPr>
            <p:cNvGrpSpPr/>
            <p:nvPr userDrawn="1"/>
          </p:nvGrpSpPr>
          <p:grpSpPr>
            <a:xfrm>
              <a:off x="-1029874" y="-344410"/>
              <a:ext cx="18865117" cy="11077124"/>
              <a:chOff x="-1029874" y="-344410"/>
              <a:chExt cx="18865117" cy="11077124"/>
            </a:xfrm>
          </p:grpSpPr>
          <p:grpSp>
            <p:nvGrpSpPr>
              <p:cNvPr id="27" name="Group 2">
                <a:extLst>
                  <a:ext uri="{FF2B5EF4-FFF2-40B4-BE49-F238E27FC236}">
                    <a16:creationId xmlns:a16="http://schemas.microsoft.com/office/drawing/2014/main" id="{96CB169D-1AD7-B592-CBCE-93EF4BEFCC0B}"/>
                  </a:ext>
                </a:extLst>
              </p:cNvPr>
              <p:cNvGrpSpPr/>
              <p:nvPr/>
            </p:nvGrpSpPr>
            <p:grpSpPr>
              <a:xfrm>
                <a:off x="223" y="32464"/>
                <a:ext cx="2155937" cy="10287000"/>
                <a:chOff x="0" y="0"/>
                <a:chExt cx="580872" cy="2771617"/>
              </a:xfrm>
            </p:grpSpPr>
            <p:sp>
              <p:nvSpPr>
                <p:cNvPr id="39" name="Freeform 3">
                  <a:extLst>
                    <a:ext uri="{FF2B5EF4-FFF2-40B4-BE49-F238E27FC236}">
                      <a16:creationId xmlns:a16="http://schemas.microsoft.com/office/drawing/2014/main" id="{1AD413AB-52B7-A6F5-6549-125E70786C4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580872" cy="277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872" h="2771617">
                      <a:moveTo>
                        <a:pt x="0" y="0"/>
                      </a:moveTo>
                      <a:lnTo>
                        <a:pt x="580872" y="0"/>
                      </a:lnTo>
                      <a:lnTo>
                        <a:pt x="580872" y="2771617"/>
                      </a:lnTo>
                      <a:lnTo>
                        <a:pt x="0" y="2771617"/>
                      </a:lnTo>
                      <a:close/>
                    </a:path>
                  </a:pathLst>
                </a:custGeom>
                <a:solidFill>
                  <a:srgbClr val="065F53"/>
                </a:solidFill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40" name="TextBox 4">
                  <a:extLst>
                    <a:ext uri="{FF2B5EF4-FFF2-40B4-BE49-F238E27FC236}">
                      <a16:creationId xmlns:a16="http://schemas.microsoft.com/office/drawing/2014/main" id="{C0EBCB36-A120-D94E-9A8F-7990E3A2F81F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580872" cy="280971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0CC262D4-68D3-EDF9-6177-F25B611166F9}"/>
                  </a:ext>
                </a:extLst>
              </p:cNvPr>
              <p:cNvSpPr/>
              <p:nvPr/>
            </p:nvSpPr>
            <p:spPr>
              <a:xfrm>
                <a:off x="307829" y="1848544"/>
                <a:ext cx="1895728" cy="2390050"/>
              </a:xfrm>
              <a:custGeom>
                <a:avLst/>
                <a:gdLst/>
                <a:ahLst/>
                <a:cxnLst/>
                <a:rect l="l" t="t" r="r" b="b"/>
                <a:pathLst>
                  <a:path w="1895728" h="2390050">
                    <a:moveTo>
                      <a:pt x="0" y="0"/>
                    </a:moveTo>
                    <a:lnTo>
                      <a:pt x="1895728" y="0"/>
                    </a:lnTo>
                    <a:lnTo>
                      <a:pt x="1895728" y="2390050"/>
                    </a:lnTo>
                    <a:lnTo>
                      <a:pt x="0" y="2390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alphaModFix amt="15000"/>
                </a:blip>
                <a:stretch>
                  <a:fillRect t="-534" r="-27423" b="-534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97AA8E9B-E874-208C-0F74-E199B259EE4A}"/>
                  </a:ext>
                </a:extLst>
              </p:cNvPr>
              <p:cNvSpPr/>
              <p:nvPr/>
            </p:nvSpPr>
            <p:spPr>
              <a:xfrm>
                <a:off x="-1029874" y="3980939"/>
                <a:ext cx="2415598" cy="2390050"/>
              </a:xfrm>
              <a:custGeom>
                <a:avLst/>
                <a:gdLst/>
                <a:ahLst/>
                <a:cxnLst/>
                <a:rect l="l" t="t" r="r" b="b"/>
                <a:pathLst>
                  <a:path w="2415598" h="2390050">
                    <a:moveTo>
                      <a:pt x="0" y="0"/>
                    </a:moveTo>
                    <a:lnTo>
                      <a:pt x="2415598" y="0"/>
                    </a:lnTo>
                    <a:lnTo>
                      <a:pt x="2415598" y="2390050"/>
                    </a:lnTo>
                    <a:lnTo>
                      <a:pt x="0" y="2390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alphaModFix amt="15000"/>
                </a:blip>
                <a:stretch>
                  <a:fillRect t="-534" b="-534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EFC134E7-87DF-4FC5-BD04-BE0118B48643}"/>
                  </a:ext>
                </a:extLst>
              </p:cNvPr>
              <p:cNvSpPr/>
              <p:nvPr/>
            </p:nvSpPr>
            <p:spPr>
              <a:xfrm>
                <a:off x="1645933" y="3980939"/>
                <a:ext cx="557625" cy="2390050"/>
              </a:xfrm>
              <a:custGeom>
                <a:avLst/>
                <a:gdLst/>
                <a:ahLst/>
                <a:cxnLst/>
                <a:rect l="l" t="t" r="r" b="b"/>
                <a:pathLst>
                  <a:path w="557625" h="2390050">
                    <a:moveTo>
                      <a:pt x="0" y="0"/>
                    </a:moveTo>
                    <a:lnTo>
                      <a:pt x="557624" y="0"/>
                    </a:lnTo>
                    <a:lnTo>
                      <a:pt x="557624" y="2390050"/>
                    </a:lnTo>
                    <a:lnTo>
                      <a:pt x="0" y="2390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alphaModFix amt="15000"/>
                </a:blip>
                <a:stretch>
                  <a:fillRect t="-534" r="-333193" b="-534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C702370A-4BC2-C842-7129-77F8C4F668CE}"/>
                  </a:ext>
                </a:extLst>
              </p:cNvPr>
              <p:cNvSpPr/>
              <p:nvPr/>
            </p:nvSpPr>
            <p:spPr>
              <a:xfrm>
                <a:off x="-982475" y="-344410"/>
                <a:ext cx="2415598" cy="2390050"/>
              </a:xfrm>
              <a:custGeom>
                <a:avLst/>
                <a:gdLst/>
                <a:ahLst/>
                <a:cxnLst/>
                <a:rect l="l" t="t" r="r" b="b"/>
                <a:pathLst>
                  <a:path w="2415598" h="2390050">
                    <a:moveTo>
                      <a:pt x="0" y="0"/>
                    </a:moveTo>
                    <a:lnTo>
                      <a:pt x="2415598" y="0"/>
                    </a:lnTo>
                    <a:lnTo>
                      <a:pt x="2415598" y="2390050"/>
                    </a:lnTo>
                    <a:lnTo>
                      <a:pt x="0" y="2390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alphaModFix amt="15000"/>
                </a:blip>
                <a:stretch>
                  <a:fillRect t="-534" b="-534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8E159F1E-5AE6-E08B-4EAC-B5E8A7E1F3ED}"/>
                  </a:ext>
                </a:extLst>
              </p:cNvPr>
              <p:cNvSpPr/>
              <p:nvPr/>
            </p:nvSpPr>
            <p:spPr>
              <a:xfrm>
                <a:off x="1693331" y="-344410"/>
                <a:ext cx="510226" cy="2390050"/>
              </a:xfrm>
              <a:custGeom>
                <a:avLst/>
                <a:gdLst/>
                <a:ahLst/>
                <a:cxnLst/>
                <a:rect l="l" t="t" r="r" b="b"/>
                <a:pathLst>
                  <a:path w="510226" h="2390050">
                    <a:moveTo>
                      <a:pt x="0" y="0"/>
                    </a:moveTo>
                    <a:lnTo>
                      <a:pt x="510226" y="0"/>
                    </a:lnTo>
                    <a:lnTo>
                      <a:pt x="510226" y="2390050"/>
                    </a:lnTo>
                    <a:lnTo>
                      <a:pt x="0" y="2390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alphaModFix amt="15000"/>
                </a:blip>
                <a:stretch>
                  <a:fillRect t="-534" r="-373436" b="-534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82DB5D89-37A0-DC2E-EA29-598DC6A59BAE}"/>
                  </a:ext>
                </a:extLst>
              </p:cNvPr>
              <p:cNvSpPr/>
              <p:nvPr/>
            </p:nvSpPr>
            <p:spPr>
              <a:xfrm>
                <a:off x="260431" y="6146643"/>
                <a:ext cx="1895728" cy="2390050"/>
              </a:xfrm>
              <a:custGeom>
                <a:avLst/>
                <a:gdLst/>
                <a:ahLst/>
                <a:cxnLst/>
                <a:rect l="l" t="t" r="r" b="b"/>
                <a:pathLst>
                  <a:path w="1895728" h="2390050">
                    <a:moveTo>
                      <a:pt x="0" y="0"/>
                    </a:moveTo>
                    <a:lnTo>
                      <a:pt x="1895728" y="0"/>
                    </a:lnTo>
                    <a:lnTo>
                      <a:pt x="1895728" y="2390050"/>
                    </a:lnTo>
                    <a:lnTo>
                      <a:pt x="0" y="2390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alphaModFix amt="15000"/>
                </a:blip>
                <a:stretch>
                  <a:fillRect t="-534" r="-27423" b="-534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862A2E28-B167-4571-3823-808B43BC318B}"/>
                  </a:ext>
                </a:extLst>
              </p:cNvPr>
              <p:cNvSpPr/>
              <p:nvPr/>
            </p:nvSpPr>
            <p:spPr>
              <a:xfrm>
                <a:off x="-1029873" y="8342664"/>
                <a:ext cx="2415598" cy="2390050"/>
              </a:xfrm>
              <a:custGeom>
                <a:avLst/>
                <a:gdLst/>
                <a:ahLst/>
                <a:cxnLst/>
                <a:rect l="l" t="t" r="r" b="b"/>
                <a:pathLst>
                  <a:path w="2415598" h="2390050">
                    <a:moveTo>
                      <a:pt x="0" y="0"/>
                    </a:moveTo>
                    <a:lnTo>
                      <a:pt x="2415598" y="0"/>
                    </a:lnTo>
                    <a:lnTo>
                      <a:pt x="2415598" y="2390051"/>
                    </a:lnTo>
                    <a:lnTo>
                      <a:pt x="0" y="23900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alphaModFix amt="15000"/>
                </a:blip>
                <a:stretch>
                  <a:fillRect t="-534" b="-534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16294C95-C29F-7EC7-654F-31587D58AEF4}"/>
                  </a:ext>
                </a:extLst>
              </p:cNvPr>
              <p:cNvSpPr/>
              <p:nvPr/>
            </p:nvSpPr>
            <p:spPr>
              <a:xfrm>
                <a:off x="1645933" y="8342664"/>
                <a:ext cx="510226" cy="2390050"/>
              </a:xfrm>
              <a:custGeom>
                <a:avLst/>
                <a:gdLst/>
                <a:ahLst/>
                <a:cxnLst/>
                <a:rect l="l" t="t" r="r" b="b"/>
                <a:pathLst>
                  <a:path w="510226" h="2390050">
                    <a:moveTo>
                      <a:pt x="0" y="0"/>
                    </a:moveTo>
                    <a:lnTo>
                      <a:pt x="510226" y="0"/>
                    </a:lnTo>
                    <a:lnTo>
                      <a:pt x="510226" y="2390051"/>
                    </a:lnTo>
                    <a:lnTo>
                      <a:pt x="0" y="23900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alphaModFix amt="15000"/>
                </a:blip>
                <a:stretch>
                  <a:fillRect t="-534" r="-373436" b="-534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4222610B-62DF-2654-CE54-4FA3087F2FBC}"/>
                  </a:ext>
                </a:extLst>
              </p:cNvPr>
              <p:cNvSpPr/>
              <p:nvPr/>
            </p:nvSpPr>
            <p:spPr>
              <a:xfrm>
                <a:off x="15780048" y="8405408"/>
                <a:ext cx="2055195" cy="1764000"/>
              </a:xfrm>
              <a:custGeom>
                <a:avLst/>
                <a:gdLst/>
                <a:ahLst/>
                <a:cxnLst/>
                <a:rect l="l" t="t" r="r" b="b"/>
                <a:pathLst>
                  <a:path w="2055195" h="1767292">
                    <a:moveTo>
                      <a:pt x="0" y="0"/>
                    </a:moveTo>
                    <a:lnTo>
                      <a:pt x="2055195" y="0"/>
                    </a:lnTo>
                    <a:lnTo>
                      <a:pt x="2055195" y="1767293"/>
                    </a:lnTo>
                    <a:lnTo>
                      <a:pt x="0" y="176729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alphaModFix amt="89000"/>
                </a:blip>
                <a:stretch>
                  <a:fillRect t="-7800" b="-8490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2C6D99BD-4061-25A1-FEFE-06DF0960C350}"/>
                  </a:ext>
                </a:extLst>
              </p:cNvPr>
              <p:cNvSpPr/>
              <p:nvPr/>
            </p:nvSpPr>
            <p:spPr>
              <a:xfrm>
                <a:off x="2413334" y="497198"/>
                <a:ext cx="3257780" cy="883646"/>
              </a:xfrm>
              <a:custGeom>
                <a:avLst/>
                <a:gdLst/>
                <a:ahLst/>
                <a:cxnLst/>
                <a:rect l="l" t="t" r="r" b="b"/>
                <a:pathLst>
                  <a:path w="3257780" h="883646">
                    <a:moveTo>
                      <a:pt x="0" y="0"/>
                    </a:moveTo>
                    <a:lnTo>
                      <a:pt x="3257780" y="0"/>
                    </a:lnTo>
                    <a:lnTo>
                      <a:pt x="3257780" y="883646"/>
                    </a:lnTo>
                    <a:lnTo>
                      <a:pt x="0" y="8836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202CC424-BCE0-B8FC-EC7A-D7F28826D50F}"/>
                  </a:ext>
                </a:extLst>
              </p:cNvPr>
              <p:cNvSpPr/>
              <p:nvPr/>
            </p:nvSpPr>
            <p:spPr>
              <a:xfrm>
                <a:off x="15780048" y="305042"/>
                <a:ext cx="1905976" cy="1267959"/>
              </a:xfrm>
              <a:custGeom>
                <a:avLst/>
                <a:gdLst/>
                <a:ahLst/>
                <a:cxnLst/>
                <a:rect l="l" t="t" r="r" b="b"/>
                <a:pathLst>
                  <a:path w="1905976" h="1267959">
                    <a:moveTo>
                      <a:pt x="0" y="0"/>
                    </a:moveTo>
                    <a:lnTo>
                      <a:pt x="1905976" y="0"/>
                    </a:lnTo>
                    <a:lnTo>
                      <a:pt x="1905976" y="1267959"/>
                    </a:lnTo>
                    <a:lnTo>
                      <a:pt x="0" y="126795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pic>
          <p:nvPicPr>
            <p:cNvPr id="26" name="Imagen 25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856C0202-090C-4B3B-A00C-59D7E069F4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" t="2913" r="73049" b="67164"/>
            <a:stretch>
              <a:fillRect/>
            </a:stretch>
          </p:blipFill>
          <p:spPr>
            <a:xfrm>
              <a:off x="2156159" y="8421802"/>
              <a:ext cx="1588110" cy="1368000"/>
            </a:xfrm>
            <a:prstGeom prst="rect">
              <a:avLst/>
            </a:prstGeom>
          </p:spPr>
        </p:pic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CB2CC5E-1567-3213-CBBB-022FDA4E83A7}"/>
              </a:ext>
            </a:extLst>
          </p:cNvPr>
          <p:cNvSpPr txBox="1"/>
          <p:nvPr userDrawn="1"/>
        </p:nvSpPr>
        <p:spPr>
          <a:xfrm>
            <a:off x="5595202" y="9182100"/>
            <a:ext cx="8196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“Las Emergencias y desastres, conceptos, </a:t>
            </a:r>
          </a:p>
          <a:p>
            <a:pPr algn="ctr"/>
            <a:r>
              <a:rPr lang="es-MX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respuestas y responsabilidades”</a:t>
            </a:r>
          </a:p>
        </p:txBody>
      </p:sp>
    </p:spTree>
    <p:extLst>
      <p:ext uri="{BB962C8B-B14F-4D97-AF65-F5344CB8AC3E}">
        <p14:creationId xmlns:p14="http://schemas.microsoft.com/office/powerpoint/2010/main" val="168787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o 37">
            <a:extLst>
              <a:ext uri="{FF2B5EF4-FFF2-40B4-BE49-F238E27FC236}">
                <a16:creationId xmlns:a16="http://schemas.microsoft.com/office/drawing/2014/main" id="{BA743344-478C-4639-B60E-1E10640E65EC}"/>
              </a:ext>
            </a:extLst>
          </p:cNvPr>
          <p:cNvGrpSpPr/>
          <p:nvPr/>
        </p:nvGrpSpPr>
        <p:grpSpPr>
          <a:xfrm>
            <a:off x="-2943042" y="-80559"/>
            <a:ext cx="24286277" cy="10604044"/>
            <a:chOff x="-2943042" y="-80559"/>
            <a:chExt cx="24286277" cy="10604044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18400195" cy="10523485"/>
              <a:chOff x="0" y="0"/>
              <a:chExt cx="4846142" cy="277161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846142" cy="2771617"/>
              </a:xfrm>
              <a:custGeom>
                <a:avLst/>
                <a:gdLst/>
                <a:ahLst/>
                <a:cxnLst/>
                <a:rect l="l" t="t" r="r" b="b"/>
                <a:pathLst>
                  <a:path w="4846142" h="2771617">
                    <a:moveTo>
                      <a:pt x="0" y="0"/>
                    </a:moveTo>
                    <a:lnTo>
                      <a:pt x="4846142" y="0"/>
                    </a:lnTo>
                    <a:lnTo>
                      <a:pt x="4846142" y="2771617"/>
                    </a:lnTo>
                    <a:lnTo>
                      <a:pt x="0" y="2771617"/>
                    </a:lnTo>
                    <a:close/>
                  </a:path>
                </a:pathLst>
              </a:custGeom>
              <a:solidFill>
                <a:srgbClr val="065F53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4846142" cy="2809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996B1B8B-AF42-4BDA-A1A4-CF593996CFE3}"/>
                </a:ext>
              </a:extLst>
            </p:cNvPr>
            <p:cNvGrpSpPr/>
            <p:nvPr/>
          </p:nvGrpSpPr>
          <p:grpSpPr>
            <a:xfrm>
              <a:off x="-2943042" y="-80559"/>
              <a:ext cx="24286277" cy="10448118"/>
              <a:chOff x="-2943041" y="-141730"/>
              <a:chExt cx="24286277" cy="1044811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797736" y="-141730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2" y="0"/>
                    </a:lnTo>
                    <a:lnTo>
                      <a:pt x="3733892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-2943041" y="3034525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2" y="0"/>
                    </a:lnTo>
                    <a:lnTo>
                      <a:pt x="3733892" y="3733891"/>
                    </a:lnTo>
                    <a:lnTo>
                      <a:pt x="0" y="37338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5328555" y="3283256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1" y="0"/>
                    </a:lnTo>
                    <a:lnTo>
                      <a:pt x="3733891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1192448" y="3160914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1" y="0"/>
                    </a:lnTo>
                    <a:lnTo>
                      <a:pt x="3733891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3210937" y="-19388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1" y="0"/>
                    </a:lnTo>
                    <a:lnTo>
                      <a:pt x="3733891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7219512" y="-19388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1" y="0"/>
                    </a:lnTo>
                    <a:lnTo>
                      <a:pt x="3733891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1228087" y="-19388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2" y="0"/>
                    </a:lnTo>
                    <a:lnTo>
                      <a:pt x="3733892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15364194" y="-19388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2" y="0"/>
                    </a:lnTo>
                    <a:lnTo>
                      <a:pt x="3733892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3473237" y="3283256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1" y="0"/>
                    </a:lnTo>
                    <a:lnTo>
                      <a:pt x="3733891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7609344" y="3287807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1" y="0"/>
                    </a:lnTo>
                    <a:lnTo>
                      <a:pt x="3733891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-747813" y="6450154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1" y="0"/>
                    </a:lnTo>
                    <a:lnTo>
                      <a:pt x="3733891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3260859" y="6572496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2" y="0"/>
                    </a:lnTo>
                    <a:lnTo>
                      <a:pt x="3733892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269434" y="6572496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2" y="0"/>
                    </a:lnTo>
                    <a:lnTo>
                      <a:pt x="3733892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11278010" y="6572496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1" y="0"/>
                    </a:lnTo>
                    <a:lnTo>
                      <a:pt x="3733891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15414117" y="6572496"/>
                <a:ext cx="3733892" cy="3733892"/>
              </a:xfrm>
              <a:custGeom>
                <a:avLst/>
                <a:gdLst/>
                <a:ahLst/>
                <a:cxnLst/>
                <a:rect l="l" t="t" r="r" b="b"/>
                <a:pathLst>
                  <a:path w="3733892" h="3733892">
                    <a:moveTo>
                      <a:pt x="0" y="0"/>
                    </a:moveTo>
                    <a:lnTo>
                      <a:pt x="3733891" y="0"/>
                    </a:lnTo>
                    <a:lnTo>
                      <a:pt x="3733891" y="3733892"/>
                    </a:lnTo>
                    <a:lnTo>
                      <a:pt x="0" y="3733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8999"/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7250299"/>
              <a:ext cx="18288000" cy="2053514"/>
              <a:chOff x="0" y="0"/>
              <a:chExt cx="4471005" cy="50203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471005" cy="502038"/>
              </a:xfrm>
              <a:custGeom>
                <a:avLst/>
                <a:gdLst/>
                <a:ahLst/>
                <a:cxnLst/>
                <a:rect l="l" t="t" r="r" b="b"/>
                <a:pathLst>
                  <a:path w="4471005" h="502038">
                    <a:moveTo>
                      <a:pt x="0" y="0"/>
                    </a:moveTo>
                    <a:lnTo>
                      <a:pt x="4471005" y="0"/>
                    </a:lnTo>
                    <a:lnTo>
                      <a:pt x="4471005" y="502038"/>
                    </a:lnTo>
                    <a:lnTo>
                      <a:pt x="0" y="5020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9525"/>
                <a:ext cx="4471005" cy="511563"/>
              </a:xfrm>
              <a:prstGeom prst="rect">
                <a:avLst/>
              </a:prstGeom>
            </p:spPr>
            <p:txBody>
              <a:bodyPr lIns="21000" tIns="21000" rIns="21000" bIns="21000" rtlCol="0" anchor="ctr"/>
              <a:lstStyle/>
              <a:p>
                <a:pPr algn="ctr">
                  <a:lnSpc>
                    <a:spcPts val="109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1" name="TextBox 4">
            <a:extLst>
              <a:ext uri="{FF2B5EF4-FFF2-40B4-BE49-F238E27FC236}">
                <a16:creationId xmlns:a16="http://schemas.microsoft.com/office/drawing/2014/main" id="{CB149579-AB4E-46AA-8A67-A30AB829906D}"/>
              </a:ext>
            </a:extLst>
          </p:cNvPr>
          <p:cNvSpPr txBox="1"/>
          <p:nvPr/>
        </p:nvSpPr>
        <p:spPr>
          <a:xfrm>
            <a:off x="0" y="-144661"/>
            <a:ext cx="18400195" cy="106681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latin typeface="+mj-lt"/>
            </a:endParaRP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6D5FF814-EBF8-4D9D-9397-AB99CF3649BD}"/>
              </a:ext>
            </a:extLst>
          </p:cNvPr>
          <p:cNvSpPr txBox="1"/>
          <p:nvPr/>
        </p:nvSpPr>
        <p:spPr>
          <a:xfrm>
            <a:off x="1192447" y="1689113"/>
            <a:ext cx="1571900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6600" b="1" dirty="0">
                <a:solidFill>
                  <a:schemeClr val="bg1"/>
                </a:solidFill>
                <a:latin typeface="Helvetica" pitchFamily="2" charset="0"/>
              </a:rPr>
              <a:t>EMERGENCIAS Y DESASTRES:</a:t>
            </a:r>
          </a:p>
          <a:p>
            <a:pPr algn="ctr"/>
            <a:r>
              <a:rPr lang="es-MX" sz="6600" b="1" dirty="0">
                <a:solidFill>
                  <a:schemeClr val="bg1"/>
                </a:solidFill>
                <a:latin typeface="Helvetica" pitchFamily="2" charset="0"/>
              </a:rPr>
              <a:t>NUEVA VISIÓN, NUEVO PARADIGMA</a:t>
            </a:r>
            <a:endParaRPr lang="es-MX" sz="6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4" name="TextBox 23">
            <a:extLst>
              <a:ext uri="{FF2B5EF4-FFF2-40B4-BE49-F238E27FC236}">
                <a16:creationId xmlns:a16="http://schemas.microsoft.com/office/drawing/2014/main" id="{A0ADF947-1B2C-468D-83D5-B9B389E9A4D3}"/>
              </a:ext>
            </a:extLst>
          </p:cNvPr>
          <p:cNvSpPr txBox="1"/>
          <p:nvPr/>
        </p:nvSpPr>
        <p:spPr>
          <a:xfrm>
            <a:off x="3775176" y="5627692"/>
            <a:ext cx="10615211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3"/>
              </a:lnSpc>
            </a:pPr>
            <a:r>
              <a:rPr lang="es-ES" sz="3003" dirty="0">
                <a:solidFill>
                  <a:srgbClr val="FFFFFF"/>
                </a:solidFill>
                <a:latin typeface="+mj-lt"/>
                <a:ea typeface="Open Sans"/>
                <a:cs typeface="Open Sans"/>
                <a:sym typeface="Open Sans"/>
              </a:rPr>
              <a:t>Mtro. Christian Andrés Jardón Flores</a:t>
            </a:r>
          </a:p>
          <a:p>
            <a:pPr algn="ctr">
              <a:lnSpc>
                <a:spcPts val="3363"/>
              </a:lnSpc>
            </a:pPr>
            <a:r>
              <a:rPr lang="es-ES" sz="3003" dirty="0">
                <a:solidFill>
                  <a:srgbClr val="FFFFFF"/>
                </a:solidFill>
                <a:latin typeface="+mj-lt"/>
                <a:ea typeface="Open Sans"/>
                <a:cs typeface="Open Sans"/>
                <a:sym typeface="Open Sans"/>
              </a:rPr>
              <a:t>Mtro. Roberto Guadalupe Cañas Pozos</a:t>
            </a:r>
          </a:p>
          <a:p>
            <a:pPr algn="ctr">
              <a:lnSpc>
                <a:spcPts val="3363"/>
              </a:lnSpc>
            </a:pPr>
            <a:r>
              <a:rPr lang="es-ES" sz="3003" dirty="0">
                <a:solidFill>
                  <a:srgbClr val="FFFFFF"/>
                </a:solidFill>
                <a:latin typeface="+mj-lt"/>
                <a:ea typeface="Open Sans"/>
                <a:cs typeface="Open Sans"/>
                <a:sym typeface="Open Sans"/>
              </a:rPr>
              <a:t>Mtro. Víctor Hugo García López </a:t>
            </a:r>
          </a:p>
        </p:txBody>
      </p:sp>
      <p:grpSp>
        <p:nvGrpSpPr>
          <p:cNvPr id="46" name="Group 25">
            <a:extLst>
              <a:ext uri="{FF2B5EF4-FFF2-40B4-BE49-F238E27FC236}">
                <a16:creationId xmlns:a16="http://schemas.microsoft.com/office/drawing/2014/main" id="{6F0AF9A6-7E1A-4002-A8C3-78FC1B42D74C}"/>
              </a:ext>
            </a:extLst>
          </p:cNvPr>
          <p:cNvGrpSpPr/>
          <p:nvPr/>
        </p:nvGrpSpPr>
        <p:grpSpPr>
          <a:xfrm>
            <a:off x="0" y="7250299"/>
            <a:ext cx="18288000" cy="2053514"/>
            <a:chOff x="0" y="0"/>
            <a:chExt cx="4471005" cy="502038"/>
          </a:xfrm>
        </p:grpSpPr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D1864CAA-BB4D-4795-BE7F-CB4CF9A4495D}"/>
                </a:ext>
              </a:extLst>
            </p:cNvPr>
            <p:cNvSpPr/>
            <p:nvPr/>
          </p:nvSpPr>
          <p:spPr>
            <a:xfrm>
              <a:off x="0" y="0"/>
              <a:ext cx="4471005" cy="502038"/>
            </a:xfrm>
            <a:custGeom>
              <a:avLst/>
              <a:gdLst/>
              <a:ahLst/>
              <a:cxnLst/>
              <a:rect l="l" t="t" r="r" b="b"/>
              <a:pathLst>
                <a:path w="4471005" h="502038">
                  <a:moveTo>
                    <a:pt x="0" y="0"/>
                  </a:moveTo>
                  <a:lnTo>
                    <a:pt x="4471005" y="0"/>
                  </a:lnTo>
                  <a:lnTo>
                    <a:pt x="4471005" y="502038"/>
                  </a:lnTo>
                  <a:lnTo>
                    <a:pt x="0" y="502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>
                <a:latin typeface="+mj-lt"/>
              </a:endParaRPr>
            </a:p>
          </p:txBody>
        </p:sp>
        <p:sp>
          <p:nvSpPr>
            <p:cNvPr id="48" name="TextBox 27">
              <a:extLst>
                <a:ext uri="{FF2B5EF4-FFF2-40B4-BE49-F238E27FC236}">
                  <a16:creationId xmlns:a16="http://schemas.microsoft.com/office/drawing/2014/main" id="{50AD08EF-7388-4731-937B-86339D1A991B}"/>
                </a:ext>
              </a:extLst>
            </p:cNvPr>
            <p:cNvSpPr txBox="1"/>
            <p:nvPr/>
          </p:nvSpPr>
          <p:spPr>
            <a:xfrm>
              <a:off x="0" y="-9525"/>
              <a:ext cx="4471005" cy="511563"/>
            </a:xfrm>
            <a:prstGeom prst="rect">
              <a:avLst/>
            </a:prstGeom>
          </p:spPr>
          <p:txBody>
            <a:bodyPr lIns="21000" tIns="21000" rIns="21000" bIns="21000" rtlCol="0" anchor="ctr"/>
            <a:lstStyle/>
            <a:p>
              <a:pPr algn="ctr">
                <a:lnSpc>
                  <a:spcPts val="1099"/>
                </a:lnSpc>
                <a:spcBef>
                  <a:spcPct val="0"/>
                </a:spcBef>
              </a:pPr>
              <a:endParaRPr>
                <a:latin typeface="+mj-lt"/>
              </a:endParaRPr>
            </a:p>
          </p:txBody>
        </p:sp>
      </p:grpSp>
      <p:sp>
        <p:nvSpPr>
          <p:cNvPr id="49" name="Freeform 28">
            <a:extLst>
              <a:ext uri="{FF2B5EF4-FFF2-40B4-BE49-F238E27FC236}">
                <a16:creationId xmlns:a16="http://schemas.microsoft.com/office/drawing/2014/main" id="{A410D4C1-0615-454A-A8E4-C42E63974403}"/>
              </a:ext>
            </a:extLst>
          </p:cNvPr>
          <p:cNvSpPr/>
          <p:nvPr/>
        </p:nvSpPr>
        <p:spPr>
          <a:xfrm>
            <a:off x="593444" y="7801492"/>
            <a:ext cx="3631421" cy="985355"/>
          </a:xfrm>
          <a:custGeom>
            <a:avLst/>
            <a:gdLst/>
            <a:ahLst/>
            <a:cxnLst/>
            <a:rect l="l" t="t" r="r" b="b"/>
            <a:pathLst>
              <a:path w="3631421" h="985355">
                <a:moveTo>
                  <a:pt x="0" y="0"/>
                </a:moveTo>
                <a:lnTo>
                  <a:pt x="3631422" y="0"/>
                </a:lnTo>
                <a:lnTo>
                  <a:pt x="3631422" y="985355"/>
                </a:lnTo>
                <a:lnTo>
                  <a:pt x="0" y="985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>
              <a:latin typeface="+mj-lt"/>
            </a:endParaRPr>
          </a:p>
        </p:txBody>
      </p:sp>
      <p:sp>
        <p:nvSpPr>
          <p:cNvPr id="50" name="Freeform 29">
            <a:extLst>
              <a:ext uri="{FF2B5EF4-FFF2-40B4-BE49-F238E27FC236}">
                <a16:creationId xmlns:a16="http://schemas.microsoft.com/office/drawing/2014/main" id="{930867A7-380D-4584-8734-E605E86F3090}"/>
              </a:ext>
            </a:extLst>
          </p:cNvPr>
          <p:cNvSpPr/>
          <p:nvPr/>
        </p:nvSpPr>
        <p:spPr>
          <a:xfrm>
            <a:off x="10628251" y="7570511"/>
            <a:ext cx="2175584" cy="1447316"/>
          </a:xfrm>
          <a:custGeom>
            <a:avLst/>
            <a:gdLst/>
            <a:ahLst/>
            <a:cxnLst/>
            <a:rect l="l" t="t" r="r" b="b"/>
            <a:pathLst>
              <a:path w="2175584" h="1447316">
                <a:moveTo>
                  <a:pt x="0" y="0"/>
                </a:moveTo>
                <a:lnTo>
                  <a:pt x="2175583" y="0"/>
                </a:lnTo>
                <a:lnTo>
                  <a:pt x="2175583" y="1447316"/>
                </a:lnTo>
                <a:lnTo>
                  <a:pt x="0" y="1447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>
              <a:latin typeface="+mj-lt"/>
            </a:endParaRPr>
          </a:p>
        </p:txBody>
      </p:sp>
      <p:sp>
        <p:nvSpPr>
          <p:cNvPr id="51" name="Freeform 30">
            <a:extLst>
              <a:ext uri="{FF2B5EF4-FFF2-40B4-BE49-F238E27FC236}">
                <a16:creationId xmlns:a16="http://schemas.microsoft.com/office/drawing/2014/main" id="{79B0FB47-764B-4E5C-801E-9C1CEDE906D6}"/>
              </a:ext>
            </a:extLst>
          </p:cNvPr>
          <p:cNvSpPr/>
          <p:nvPr/>
        </p:nvSpPr>
        <p:spPr>
          <a:xfrm>
            <a:off x="6537097" y="7523843"/>
            <a:ext cx="1671244" cy="1540653"/>
          </a:xfrm>
          <a:custGeom>
            <a:avLst/>
            <a:gdLst/>
            <a:ahLst/>
            <a:cxnLst/>
            <a:rect l="l" t="t" r="r" b="b"/>
            <a:pathLst>
              <a:path w="1671244" h="1540653">
                <a:moveTo>
                  <a:pt x="0" y="0"/>
                </a:moveTo>
                <a:lnTo>
                  <a:pt x="1671245" y="0"/>
                </a:lnTo>
                <a:lnTo>
                  <a:pt x="1671245" y="1540653"/>
                </a:lnTo>
                <a:lnTo>
                  <a:pt x="0" y="1540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551" t="-16479" r="-54437" b="-13482"/>
            </a:stretch>
          </a:blipFill>
        </p:spPr>
        <p:txBody>
          <a:bodyPr/>
          <a:lstStyle/>
          <a:p>
            <a:endParaRPr lang="es-MX">
              <a:latin typeface="+mj-lt"/>
            </a:endParaRPr>
          </a:p>
        </p:txBody>
      </p:sp>
      <p:grpSp>
        <p:nvGrpSpPr>
          <p:cNvPr id="52" name="Group 31">
            <a:extLst>
              <a:ext uri="{FF2B5EF4-FFF2-40B4-BE49-F238E27FC236}">
                <a16:creationId xmlns:a16="http://schemas.microsoft.com/office/drawing/2014/main" id="{D8C04A8A-EB26-4C38-B95D-865801332815}"/>
              </a:ext>
            </a:extLst>
          </p:cNvPr>
          <p:cNvGrpSpPr/>
          <p:nvPr/>
        </p:nvGrpSpPr>
        <p:grpSpPr>
          <a:xfrm>
            <a:off x="15223744" y="7432951"/>
            <a:ext cx="2052992" cy="1638856"/>
            <a:chOff x="0" y="0"/>
            <a:chExt cx="2737322" cy="2185141"/>
          </a:xfrm>
        </p:grpSpPr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EC8740B1-E1DF-40D8-AFE4-DF8812A49C90}"/>
                </a:ext>
              </a:extLst>
            </p:cNvPr>
            <p:cNvSpPr/>
            <p:nvPr/>
          </p:nvSpPr>
          <p:spPr>
            <a:xfrm>
              <a:off x="590782" y="0"/>
              <a:ext cx="1555757" cy="1555757"/>
            </a:xfrm>
            <a:custGeom>
              <a:avLst/>
              <a:gdLst/>
              <a:ahLst/>
              <a:cxnLst/>
              <a:rect l="l" t="t" r="r" b="b"/>
              <a:pathLst>
                <a:path w="1555757" h="1555757">
                  <a:moveTo>
                    <a:pt x="0" y="0"/>
                  </a:moveTo>
                  <a:lnTo>
                    <a:pt x="1555757" y="0"/>
                  </a:lnTo>
                  <a:lnTo>
                    <a:pt x="1555757" y="1555757"/>
                  </a:lnTo>
                  <a:lnTo>
                    <a:pt x="0" y="1555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MX">
                <a:latin typeface="+mj-lt"/>
              </a:endParaRPr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D66D8105-11F5-4811-B9A4-C2CD42D8C6A1}"/>
                </a:ext>
              </a:extLst>
            </p:cNvPr>
            <p:cNvSpPr/>
            <p:nvPr/>
          </p:nvSpPr>
          <p:spPr>
            <a:xfrm flipH="1">
              <a:off x="1473023" y="1845535"/>
              <a:ext cx="1264299" cy="26948"/>
            </a:xfrm>
            <a:custGeom>
              <a:avLst/>
              <a:gdLst/>
              <a:ahLst/>
              <a:cxnLst/>
              <a:rect l="l" t="t" r="r" b="b"/>
              <a:pathLst>
                <a:path w="1264299" h="26948">
                  <a:moveTo>
                    <a:pt x="1264298" y="0"/>
                  </a:moveTo>
                  <a:lnTo>
                    <a:pt x="0" y="0"/>
                  </a:lnTo>
                  <a:lnTo>
                    <a:pt x="0" y="26948"/>
                  </a:lnTo>
                  <a:lnTo>
                    <a:pt x="1264298" y="26948"/>
                  </a:lnTo>
                  <a:lnTo>
                    <a:pt x="126429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36120" r="-107474"/>
              </a:stretch>
            </a:blipFill>
          </p:spPr>
          <p:txBody>
            <a:bodyPr/>
            <a:lstStyle/>
            <a:p>
              <a:endParaRPr lang="es-MX">
                <a:latin typeface="+mj-lt"/>
              </a:endParaRPr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80BE07F-418E-48EC-B5B3-55AE47E10444}"/>
                </a:ext>
              </a:extLst>
            </p:cNvPr>
            <p:cNvSpPr/>
            <p:nvPr/>
          </p:nvSpPr>
          <p:spPr>
            <a:xfrm>
              <a:off x="0" y="1845535"/>
              <a:ext cx="1264299" cy="26948"/>
            </a:xfrm>
            <a:custGeom>
              <a:avLst/>
              <a:gdLst/>
              <a:ahLst/>
              <a:cxnLst/>
              <a:rect l="l" t="t" r="r" b="b"/>
              <a:pathLst>
                <a:path w="1264299" h="26948">
                  <a:moveTo>
                    <a:pt x="0" y="0"/>
                  </a:moveTo>
                  <a:lnTo>
                    <a:pt x="1264299" y="0"/>
                  </a:lnTo>
                  <a:lnTo>
                    <a:pt x="1264299" y="26948"/>
                  </a:lnTo>
                  <a:lnTo>
                    <a:pt x="0" y="26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36120" r="-107474"/>
              </a:stretch>
            </a:blipFill>
          </p:spPr>
          <p:txBody>
            <a:bodyPr/>
            <a:lstStyle/>
            <a:p>
              <a:endParaRPr lang="es-MX">
                <a:latin typeface="+mj-lt"/>
              </a:endParaRPr>
            </a:p>
          </p:txBody>
        </p:sp>
        <p:sp>
          <p:nvSpPr>
            <p:cNvPr id="56" name="TextBox 35">
              <a:extLst>
                <a:ext uri="{FF2B5EF4-FFF2-40B4-BE49-F238E27FC236}">
                  <a16:creationId xmlns:a16="http://schemas.microsoft.com/office/drawing/2014/main" id="{60F2580C-EA1D-4C7B-AD23-CFFBD4AFC1D9}"/>
                </a:ext>
              </a:extLst>
            </p:cNvPr>
            <p:cNvSpPr txBox="1"/>
            <p:nvPr/>
          </p:nvSpPr>
          <p:spPr>
            <a:xfrm>
              <a:off x="116824" y="1550522"/>
              <a:ext cx="2503673" cy="634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6"/>
                </a:lnSpc>
              </a:pPr>
              <a:r>
                <a:rPr lang="en-US" sz="1463" spc="59">
                  <a:solidFill>
                    <a:srgbClr val="A3A4A8"/>
                  </a:solidFill>
                  <a:latin typeface="+mj-lt"/>
                  <a:ea typeface="Georgia Pro"/>
                  <a:cs typeface="Georgia Pro"/>
                  <a:sym typeface="Georgia Pro"/>
                </a:rPr>
                <a:t>PROTECCIÓN CIVIL</a:t>
              </a:r>
            </a:p>
            <a:p>
              <a:pPr algn="ctr">
                <a:lnSpc>
                  <a:spcPts val="1876"/>
                </a:lnSpc>
              </a:pPr>
              <a:r>
                <a:rPr lang="en-US" sz="1463" spc="59">
                  <a:solidFill>
                    <a:srgbClr val="A3A4A8"/>
                  </a:solidFill>
                  <a:latin typeface="+mj-lt"/>
                  <a:ea typeface="Georgia Pro"/>
                  <a:cs typeface="Georgia Pro"/>
                  <a:sym typeface="Georgia Pro"/>
                </a:rPr>
                <a:t>COAHUILA</a:t>
              </a:r>
            </a:p>
          </p:txBody>
        </p:sp>
      </p:grpSp>
      <p:sp>
        <p:nvSpPr>
          <p:cNvPr id="57" name="TextBox 36">
            <a:extLst>
              <a:ext uri="{FF2B5EF4-FFF2-40B4-BE49-F238E27FC236}">
                <a16:creationId xmlns:a16="http://schemas.microsoft.com/office/drawing/2014/main" id="{35D97926-9D51-4E96-807B-B16870B72957}"/>
              </a:ext>
            </a:extLst>
          </p:cNvPr>
          <p:cNvSpPr txBox="1"/>
          <p:nvPr/>
        </p:nvSpPr>
        <p:spPr>
          <a:xfrm>
            <a:off x="6813931" y="9743228"/>
            <a:ext cx="453770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3"/>
              </a:lnSpc>
            </a:pPr>
            <a:r>
              <a:rPr lang="es-ES" sz="1931" b="1" dirty="0">
                <a:solidFill>
                  <a:srgbClr val="FFFFFF"/>
                </a:solidFill>
                <a:latin typeface="+mj-lt"/>
                <a:ea typeface="Open Sans"/>
                <a:cs typeface="Open Sans"/>
                <a:sym typeface="Open Sans"/>
              </a:rPr>
              <a:t>09 Y 10 DE OCTUBRE DE </a:t>
            </a:r>
            <a:r>
              <a:rPr lang="en-US" sz="1931" b="1" dirty="0">
                <a:solidFill>
                  <a:srgbClr val="FFFFFF"/>
                </a:solidFill>
                <a:latin typeface="+mj-lt"/>
                <a:ea typeface="Open Sans"/>
                <a:cs typeface="Open Sans"/>
                <a:sym typeface="Open Sans"/>
              </a:rPr>
              <a:t>2025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F292F79-92AD-0AF9-67B0-EFCF2AA3E9D7}"/>
              </a:ext>
            </a:extLst>
          </p:cNvPr>
          <p:cNvSpPr txBox="1"/>
          <p:nvPr/>
        </p:nvSpPr>
        <p:spPr>
          <a:xfrm>
            <a:off x="4448990" y="408682"/>
            <a:ext cx="8196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+mj-lt"/>
              </a:rPr>
              <a:t>“Las Emergencias y desastres, conceptos, </a:t>
            </a:r>
          </a:p>
          <a:p>
            <a:pPr algn="ctr"/>
            <a:r>
              <a:rPr lang="es-MX" sz="3200" b="1" dirty="0">
                <a:solidFill>
                  <a:schemeClr val="bg1"/>
                </a:solidFill>
                <a:latin typeface="+mj-lt"/>
              </a:rPr>
              <a:t>respuestas y responsabilidades”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9CFE3-9F7B-3E83-0769-CF200C53B998}"/>
              </a:ext>
            </a:extLst>
          </p:cNvPr>
          <p:cNvSpPr txBox="1">
            <a:spLocks/>
          </p:cNvSpPr>
          <p:nvPr/>
        </p:nvSpPr>
        <p:spPr>
          <a:xfrm>
            <a:off x="2667000" y="2019300"/>
            <a:ext cx="10058400" cy="748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-5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Ciclones:</a:t>
            </a:r>
            <a:endParaRPr kumimoji="0" lang="es-MX" sz="3200" b="1" i="0" u="none" strike="noStrike" kern="1200" cap="none" spc="-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F9464A-E4BE-B1FA-F9F5-84173BCE5FFA}"/>
              </a:ext>
            </a:extLst>
          </p:cNvPr>
          <p:cNvSpPr txBox="1"/>
          <p:nvPr/>
        </p:nvSpPr>
        <p:spPr>
          <a:xfrm>
            <a:off x="2667000" y="2767754"/>
            <a:ext cx="56903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s-MX" sz="2800" dirty="0">
                <a:solidFill>
                  <a:prstClr val="black"/>
                </a:solidFill>
                <a:latin typeface="Calibri" panose="020F0502020204030204"/>
              </a:rPr>
              <a:t>Con un calentamiento global de 2.5°C, se prevé que las tormentas más devastadoras ocurran hasta el doble de veces que en la actualidad. (</a:t>
            </a:r>
            <a:r>
              <a:rPr lang="es-MX" sz="2800" dirty="0" err="1">
                <a:solidFill>
                  <a:prstClr val="black"/>
                </a:solidFill>
                <a:latin typeface="Calibri" panose="020F0502020204030204"/>
              </a:rPr>
              <a:t>Bacmeister</a:t>
            </a:r>
            <a:r>
              <a:rPr lang="es-MX" sz="2800" dirty="0">
                <a:solidFill>
                  <a:prstClr val="black"/>
                </a:solidFill>
                <a:latin typeface="Calibri" panose="020F0502020204030204"/>
              </a:rPr>
              <a:t> et al., 2018)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160AF6D-89F6-B1A5-BD41-B212FA3D1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720" y="10303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s-MX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5CF6D5-350A-CB54-6ADD-DD1E1CE79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1661723"/>
            <a:ext cx="5447714" cy="72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36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C8D51-9292-2998-2C4F-C3B64B14A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A2401-9D62-8FB4-5A82-CB47CD80CC05}"/>
              </a:ext>
            </a:extLst>
          </p:cNvPr>
          <p:cNvSpPr txBox="1">
            <a:spLocks/>
          </p:cNvSpPr>
          <p:nvPr/>
        </p:nvSpPr>
        <p:spPr>
          <a:xfrm>
            <a:off x="2666999" y="2171699"/>
            <a:ext cx="12461961" cy="9958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-5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Sequía:</a:t>
            </a:r>
            <a:endParaRPr kumimoji="0" lang="es-MX" sz="3200" b="1" i="0" u="none" strike="noStrike" kern="1200" cap="none" spc="-5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DD6430-EA51-ED84-248F-2B7417668997}"/>
              </a:ext>
            </a:extLst>
          </p:cNvPr>
          <p:cNvSpPr txBox="1"/>
          <p:nvPr/>
        </p:nvSpPr>
        <p:spPr>
          <a:xfrm>
            <a:off x="2667000" y="2920154"/>
            <a:ext cx="59826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s-MX" sz="2800">
                <a:solidFill>
                  <a:prstClr val="black"/>
                </a:solidFill>
                <a:latin typeface="Calibri" panose="020F0502020204030204"/>
              </a:rPr>
              <a:t>El número de personas que sufren sequías extremas en todo el mundo podría duplicarse en menos de 80 años (Pokhrel, 2021). </a:t>
            </a:r>
            <a:endParaRPr lang="es-MX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2" descr="Más de 70 municipios padecen sequía extrema en México">
            <a:extLst>
              <a:ext uri="{FF2B5EF4-FFF2-40B4-BE49-F238E27FC236}">
                <a16:creationId xmlns:a16="http://schemas.microsoft.com/office/drawing/2014/main" id="{68D9241B-B77D-1853-2F55-56173B2E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3167568"/>
            <a:ext cx="7794752" cy="49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94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14BAB-14B0-0D8C-7022-6D8F182D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4B342-D2C9-DD8E-331C-7120C3388AC4}"/>
              </a:ext>
            </a:extLst>
          </p:cNvPr>
          <p:cNvSpPr txBox="1">
            <a:spLocks/>
          </p:cNvSpPr>
          <p:nvPr/>
        </p:nvSpPr>
        <p:spPr>
          <a:xfrm>
            <a:off x="2514600" y="2095500"/>
            <a:ext cx="10058400" cy="7484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/>
              <a:t>Inundaciones: </a:t>
            </a:r>
            <a:endParaRPr lang="es-MX" sz="3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C5CA03-A574-4F25-3461-38EEA48C4EE0}"/>
              </a:ext>
            </a:extLst>
          </p:cNvPr>
          <p:cNvSpPr txBox="1"/>
          <p:nvPr/>
        </p:nvSpPr>
        <p:spPr>
          <a:xfrm>
            <a:off x="2514600" y="2843954"/>
            <a:ext cx="4998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/>
              <a:t>Por cada 1°C de calentamiento global, los eventos extremos de precipitación diaria pueden intensificarse en aproximadamente un 7%</a:t>
            </a:r>
          </a:p>
          <a:p>
            <a:r>
              <a:rPr lang="es-MX" sz="2800" dirty="0"/>
              <a:t>(IPCC, 2021).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C48AA9E-9AC3-B567-BA3D-662D15AB1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320" y="11065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5" name="Picture 2" descr="El hundimiento de Ciudad de México, un factor desestimado que agrava las  inundaciones en la capital | EL PAÍS México">
            <a:extLst>
              <a:ext uri="{FF2B5EF4-FFF2-40B4-BE49-F238E27FC236}">
                <a16:creationId xmlns:a16="http://schemas.microsoft.com/office/drawing/2014/main" id="{4668749D-FB5B-640D-A650-477B97B0C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4" y="2999512"/>
            <a:ext cx="7330781" cy="48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97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44F10-5918-B97A-FED8-34B68444F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27D98-60CC-5686-DDE8-BDEE2FE4A63B}"/>
              </a:ext>
            </a:extLst>
          </p:cNvPr>
          <p:cNvSpPr txBox="1">
            <a:spLocks/>
          </p:cNvSpPr>
          <p:nvPr/>
        </p:nvSpPr>
        <p:spPr>
          <a:xfrm>
            <a:off x="2667000" y="1943100"/>
            <a:ext cx="10058400" cy="7484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/>
              <a:t>Ola de calor</a:t>
            </a:r>
            <a:endParaRPr lang="es-MX" sz="3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B961D8-3708-7438-8C2E-0D2D11A5A08A}"/>
              </a:ext>
            </a:extLst>
          </p:cNvPr>
          <p:cNvSpPr txBox="1"/>
          <p:nvPr/>
        </p:nvSpPr>
        <p:spPr>
          <a:xfrm>
            <a:off x="2667000" y="2691554"/>
            <a:ext cx="3474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/>
              <a:t>El estrés por calor debido al calor y la humedad extremos podría afectar anualmente a 1.200 millones de personas de aquí a 2100. </a:t>
            </a:r>
          </a:p>
          <a:p>
            <a:r>
              <a:rPr lang="es-MX" sz="2400"/>
              <a:t>(Li, Yuan y Kopp, 2020).</a:t>
            </a:r>
            <a:endParaRPr lang="es-MX" sz="24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548C7C0-E3A3-58B5-60F2-67A7CCC2E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720" y="9541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5" name="Picture 2" descr="Cuáles han sido los días más calurosos en la historia de CdMx- Grupo Milenio">
            <a:extLst>
              <a:ext uri="{FF2B5EF4-FFF2-40B4-BE49-F238E27FC236}">
                <a16:creationId xmlns:a16="http://schemas.microsoft.com/office/drawing/2014/main" id="{73745BCA-43E5-B64E-7501-607CC4CA8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20" y="2866751"/>
            <a:ext cx="7033844" cy="39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808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24DE-CEED-5973-F8DC-28B9F8C7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C9F6C-ACBA-8E57-6B2A-AAFA3CDE6DDB}"/>
              </a:ext>
            </a:extLst>
          </p:cNvPr>
          <p:cNvSpPr txBox="1">
            <a:spLocks/>
          </p:cNvSpPr>
          <p:nvPr/>
        </p:nvSpPr>
        <p:spPr>
          <a:xfrm>
            <a:off x="2514600" y="1790700"/>
            <a:ext cx="10058400" cy="7484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/>
              <a:t>Enfermedades infecciosas:</a:t>
            </a:r>
            <a:endParaRPr lang="es-MX" sz="3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B17E6C-5AE4-4A13-3D61-00C9C4F9E657}"/>
              </a:ext>
            </a:extLst>
          </p:cNvPr>
          <p:cNvSpPr txBox="1"/>
          <p:nvPr/>
        </p:nvSpPr>
        <p:spPr>
          <a:xfrm>
            <a:off x="2514600" y="2539154"/>
            <a:ext cx="55672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/>
              <a:t>Se estima que para 2050, los mosquitos portadores de enfermedades transmitidas por vectores como la malaria podrían llegar a 500 millones de personas más (Ryan et al., 2019).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BF62C9B-A792-DFD7-79C3-AEE074C64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320" y="801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5" name="Picture 2" descr="Día Mundial de los Mosquitos 2025 | World Mosquito Program">
            <a:extLst>
              <a:ext uri="{FF2B5EF4-FFF2-40B4-BE49-F238E27FC236}">
                <a16:creationId xmlns:a16="http://schemas.microsoft.com/office/drawing/2014/main" id="{B131FC9A-3DD6-E578-304B-F3C842E6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148210"/>
            <a:ext cx="5678471" cy="28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07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99293-6043-3DA6-C169-87A820474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7326E-881B-0744-C865-D2A81CAC8F1F}"/>
              </a:ext>
            </a:extLst>
          </p:cNvPr>
          <p:cNvSpPr txBox="1">
            <a:spLocks/>
          </p:cNvSpPr>
          <p:nvPr/>
        </p:nvSpPr>
        <p:spPr>
          <a:xfrm>
            <a:off x="2362200" y="1866900"/>
            <a:ext cx="10058400" cy="7484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/>
              <a:t>Incendios forestales:</a:t>
            </a:r>
            <a:endParaRPr lang="es-MX" sz="3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2B71A9-C32C-3EF9-0C7B-6CE3FA0763D9}"/>
              </a:ext>
            </a:extLst>
          </p:cNvPr>
          <p:cNvSpPr txBox="1"/>
          <p:nvPr/>
        </p:nvSpPr>
        <p:spPr>
          <a:xfrm>
            <a:off x="2362200" y="2615354"/>
            <a:ext cx="42836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/>
              <a:t>Para 2030, la temporada de incendios podría prolongarse tres meses en áreas ya expuestas a incendios forestales (Ross, </a:t>
            </a:r>
            <a:r>
              <a:rPr lang="es-MX" sz="2800" dirty="0" err="1"/>
              <a:t>Gannon</a:t>
            </a:r>
            <a:r>
              <a:rPr lang="es-MX" sz="2800" dirty="0"/>
              <a:t> y Steinberg, 2020).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4D373AB-A087-D4D6-2D20-F79892203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920" y="8779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DC52C1-EE57-2BD4-FA13-57F3B8DA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056" y="2855165"/>
            <a:ext cx="6194358" cy="372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767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1E0B0-412B-1D6E-9126-068A321E0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9FB1F3-C558-0DE0-E6B9-2DD465B4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17" t="16666" r="15000" b="11482"/>
          <a:stretch>
            <a:fillRect/>
          </a:stretch>
        </p:blipFill>
        <p:spPr>
          <a:xfrm>
            <a:off x="3581399" y="1714500"/>
            <a:ext cx="12647629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03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A49A-9DC9-C6DD-E10C-2AB6DED9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mbio climático: el multimillonario costo de los 10 peores desastres  naturales de 2018 - BBC News Mundo">
            <a:extLst>
              <a:ext uri="{FF2B5EF4-FFF2-40B4-BE49-F238E27FC236}">
                <a16:creationId xmlns:a16="http://schemas.microsoft.com/office/drawing/2014/main" id="{A4AAA075-05CA-F235-0F22-77D57A27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r="19812"/>
          <a:stretch>
            <a:fillRect/>
          </a:stretch>
        </p:blipFill>
        <p:spPr bwMode="auto">
          <a:xfrm>
            <a:off x="7772400" y="1638300"/>
            <a:ext cx="9906000" cy="67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9DDCACBC-ECC9-8AB7-311A-793A6DD36321}"/>
              </a:ext>
            </a:extLst>
          </p:cNvPr>
          <p:cNvSpPr txBox="1">
            <a:spLocks/>
          </p:cNvSpPr>
          <p:nvPr/>
        </p:nvSpPr>
        <p:spPr>
          <a:xfrm>
            <a:off x="2743200" y="2628900"/>
            <a:ext cx="4648200" cy="6019800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100" b="1" dirty="0"/>
              <a:t>La emergencia se desarrolla en 5 etapas: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s-MX" sz="3100" b="1" dirty="0"/>
              <a:t>Identificación, 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s-MX" sz="3100" b="1" dirty="0"/>
              <a:t>Evaluación, 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s-MX" sz="3100" b="1" dirty="0"/>
              <a:t>Declaración, 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s-MX" sz="3100" b="1" dirty="0"/>
              <a:t>Atención, 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s-MX" sz="3100" b="1" dirty="0"/>
              <a:t>Terminación.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endParaRPr lang="es-MX" sz="3100" b="1" dirty="0"/>
          </a:p>
          <a:p>
            <a:pPr marL="0" marR="0" lvl="0" indent="0" algn="just" fontAlgn="auto">
              <a:spcAft>
                <a:spcPts val="0"/>
              </a:spcAft>
              <a:buClr>
                <a:schemeClr val="tx1"/>
              </a:buClr>
              <a:buSzTx/>
              <a:buNone/>
              <a:tabLst/>
              <a:defRPr/>
            </a:pPr>
            <a:r>
              <a:rPr lang="es-MX" sz="3100" b="1" dirty="0"/>
              <a:t>El costo de la atención de emergencias es un tema complejo y multifacético, ya que abarca diferentes niveles de atención, tipos de emergencia, y la participación de diversos. No existe una única cifra que englobe todos los costos.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ítulo 6">
            <a:extLst>
              <a:ext uri="{FF2B5EF4-FFF2-40B4-BE49-F238E27FC236}">
                <a16:creationId xmlns:a16="http://schemas.microsoft.com/office/drawing/2014/main" id="{8A29E5B3-05F4-C85A-7030-EC3C9E5A6B5A}"/>
              </a:ext>
            </a:extLst>
          </p:cNvPr>
          <p:cNvSpPr txBox="1">
            <a:spLocks/>
          </p:cNvSpPr>
          <p:nvPr/>
        </p:nvSpPr>
        <p:spPr>
          <a:xfrm>
            <a:off x="2743200" y="2019300"/>
            <a:ext cx="25908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C3833D"/>
                </a:solidFill>
                <a:latin typeface="Aptos" panose="020B0004020202020204" pitchFamily="34" charset="0"/>
              </a:rPr>
              <a:t>SINAPROC</a:t>
            </a:r>
          </a:p>
        </p:txBody>
      </p:sp>
    </p:spTree>
    <p:extLst>
      <p:ext uri="{BB962C8B-B14F-4D97-AF65-F5344CB8AC3E}">
        <p14:creationId xmlns:p14="http://schemas.microsoft.com/office/powerpoint/2010/main" val="3071934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A2A2A-7C77-D580-2C73-AC187055C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6">
            <a:extLst>
              <a:ext uri="{FF2B5EF4-FFF2-40B4-BE49-F238E27FC236}">
                <a16:creationId xmlns:a16="http://schemas.microsoft.com/office/drawing/2014/main" id="{AAD96CEC-C3A7-6591-2FBC-3FB59FEAC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104900"/>
            <a:ext cx="8839200" cy="787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5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2BB39-5112-10E0-60E6-AAD425711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El contenido generado por IA puede ser incorrecto.">
            <a:extLst>
              <a:ext uri="{FF2B5EF4-FFF2-40B4-BE49-F238E27FC236}">
                <a16:creationId xmlns:a16="http://schemas.microsoft.com/office/drawing/2014/main" id="{4BB14B1B-0E4E-9BF1-0EF7-25D0E7FB5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91" y="419100"/>
            <a:ext cx="8766409" cy="86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46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98E46AA9-D790-41AD-89CB-73ECFE9D10A1}"/>
              </a:ext>
            </a:extLst>
          </p:cNvPr>
          <p:cNvGrpSpPr/>
          <p:nvPr/>
        </p:nvGrpSpPr>
        <p:grpSpPr>
          <a:xfrm>
            <a:off x="-1029874" y="-344410"/>
            <a:ext cx="18865117" cy="11077124"/>
            <a:chOff x="-1029874" y="-344410"/>
            <a:chExt cx="18865117" cy="11077124"/>
          </a:xfrm>
        </p:grpSpPr>
        <p:grpSp>
          <p:nvGrpSpPr>
            <p:cNvPr id="2" name="Group 2"/>
            <p:cNvGrpSpPr/>
            <p:nvPr/>
          </p:nvGrpSpPr>
          <p:grpSpPr>
            <a:xfrm>
              <a:off x="223" y="32464"/>
              <a:ext cx="2155937" cy="10287000"/>
              <a:chOff x="0" y="0"/>
              <a:chExt cx="580872" cy="277161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580872" cy="2771617"/>
              </a:xfrm>
              <a:custGeom>
                <a:avLst/>
                <a:gdLst/>
                <a:ahLst/>
                <a:cxnLst/>
                <a:rect l="l" t="t" r="r" b="b"/>
                <a:pathLst>
                  <a:path w="580872" h="2771617">
                    <a:moveTo>
                      <a:pt x="0" y="0"/>
                    </a:moveTo>
                    <a:lnTo>
                      <a:pt x="580872" y="0"/>
                    </a:lnTo>
                    <a:lnTo>
                      <a:pt x="580872" y="2771617"/>
                    </a:lnTo>
                    <a:lnTo>
                      <a:pt x="0" y="2771617"/>
                    </a:lnTo>
                    <a:close/>
                  </a:path>
                </a:pathLst>
              </a:custGeom>
              <a:solidFill>
                <a:srgbClr val="065F53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580872" cy="2809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307829" y="1848544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029874" y="3980939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45933" y="3980939"/>
              <a:ext cx="557625" cy="2390050"/>
            </a:xfrm>
            <a:custGeom>
              <a:avLst/>
              <a:gdLst/>
              <a:ahLst/>
              <a:cxnLst/>
              <a:rect l="l" t="t" r="r" b="b"/>
              <a:pathLst>
                <a:path w="557625" h="2390050">
                  <a:moveTo>
                    <a:pt x="0" y="0"/>
                  </a:moveTo>
                  <a:lnTo>
                    <a:pt x="557624" y="0"/>
                  </a:lnTo>
                  <a:lnTo>
                    <a:pt x="557624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3319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Freeform 9"/>
            <p:cNvSpPr/>
            <p:nvPr/>
          </p:nvSpPr>
          <p:spPr>
            <a:xfrm>
              <a:off x="-982475" y="-344410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93331" y="-344410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60431" y="6146643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1029873" y="8342664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45933" y="8342664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780048" y="8405408"/>
              <a:ext cx="2055195" cy="1767292"/>
            </a:xfrm>
            <a:custGeom>
              <a:avLst/>
              <a:gdLst/>
              <a:ahLst/>
              <a:cxnLst/>
              <a:rect l="l" t="t" r="r" b="b"/>
              <a:pathLst>
                <a:path w="2055195" h="1767292">
                  <a:moveTo>
                    <a:pt x="0" y="0"/>
                  </a:moveTo>
                  <a:lnTo>
                    <a:pt x="2055195" y="0"/>
                  </a:lnTo>
                  <a:lnTo>
                    <a:pt x="2055195" y="1767293"/>
                  </a:lnTo>
                  <a:lnTo>
                    <a:pt x="0" y="176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000"/>
              </a:blip>
              <a:stretch>
                <a:fillRect t="-7800" b="-8490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13334" y="497198"/>
              <a:ext cx="3257780" cy="883646"/>
            </a:xfrm>
            <a:custGeom>
              <a:avLst/>
              <a:gdLst/>
              <a:ahLst/>
              <a:cxnLst/>
              <a:rect l="l" t="t" r="r" b="b"/>
              <a:pathLst>
                <a:path w="3257780" h="883646">
                  <a:moveTo>
                    <a:pt x="0" y="0"/>
                  </a:moveTo>
                  <a:lnTo>
                    <a:pt x="3257780" y="0"/>
                  </a:lnTo>
                  <a:lnTo>
                    <a:pt x="3257780" y="883646"/>
                  </a:lnTo>
                  <a:lnTo>
                    <a:pt x="0" y="883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780048" y="305042"/>
              <a:ext cx="1905976" cy="1267959"/>
            </a:xfrm>
            <a:custGeom>
              <a:avLst/>
              <a:gdLst/>
              <a:ahLst/>
              <a:cxnLst/>
              <a:rect l="l" t="t" r="r" b="b"/>
              <a:pathLst>
                <a:path w="1905976" h="1267959">
                  <a:moveTo>
                    <a:pt x="0" y="0"/>
                  </a:moveTo>
                  <a:lnTo>
                    <a:pt x="1905976" y="0"/>
                  </a:lnTo>
                  <a:lnTo>
                    <a:pt x="1905976" y="1267959"/>
                  </a:lnTo>
                  <a:lnTo>
                    <a:pt x="0" y="1267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18">
            <a:extLst>
              <a:ext uri="{FF2B5EF4-FFF2-40B4-BE49-F238E27FC236}">
                <a16:creationId xmlns:a16="http://schemas.microsoft.com/office/drawing/2014/main" id="{1D972D59-DB48-4F30-B0D4-9043A088E45F}"/>
              </a:ext>
            </a:extLst>
          </p:cNvPr>
          <p:cNvGrpSpPr/>
          <p:nvPr/>
        </p:nvGrpSpPr>
        <p:grpSpPr>
          <a:xfrm>
            <a:off x="2539908" y="2900889"/>
            <a:ext cx="11413272" cy="874874"/>
            <a:chOff x="0" y="0"/>
            <a:chExt cx="3005965" cy="230420"/>
          </a:xfrm>
        </p:grpSpPr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3518EE4-69CC-423B-B43C-6859C0B65AD6}"/>
                </a:ext>
              </a:extLst>
            </p:cNvPr>
            <p:cNvSpPr/>
            <p:nvPr/>
          </p:nvSpPr>
          <p:spPr>
            <a:xfrm>
              <a:off x="0" y="0"/>
              <a:ext cx="3005965" cy="230420"/>
            </a:xfrm>
            <a:custGeom>
              <a:avLst/>
              <a:gdLst/>
              <a:ahLst/>
              <a:cxnLst/>
              <a:rect l="l" t="t" r="r" b="b"/>
              <a:pathLst>
                <a:path w="3005965" h="230420">
                  <a:moveTo>
                    <a:pt x="8818" y="0"/>
                  </a:moveTo>
                  <a:lnTo>
                    <a:pt x="2997147" y="0"/>
                  </a:lnTo>
                  <a:cubicBezTo>
                    <a:pt x="3002017" y="0"/>
                    <a:pt x="3005965" y="3948"/>
                    <a:pt x="3005965" y="8818"/>
                  </a:cubicBezTo>
                  <a:lnTo>
                    <a:pt x="3005965" y="221601"/>
                  </a:lnTo>
                  <a:cubicBezTo>
                    <a:pt x="3005965" y="226471"/>
                    <a:pt x="3002017" y="230420"/>
                    <a:pt x="2997147" y="230420"/>
                  </a:cubicBezTo>
                  <a:lnTo>
                    <a:pt x="8818" y="230420"/>
                  </a:lnTo>
                  <a:cubicBezTo>
                    <a:pt x="3948" y="230420"/>
                    <a:pt x="0" y="226471"/>
                    <a:pt x="0" y="221601"/>
                  </a:cubicBezTo>
                  <a:lnTo>
                    <a:pt x="0" y="8818"/>
                  </a:lnTo>
                  <a:cubicBezTo>
                    <a:pt x="0" y="3948"/>
                    <a:pt x="3948" y="0"/>
                    <a:pt x="8818" y="0"/>
                  </a:cubicBezTo>
                  <a:close/>
                </a:path>
              </a:pathLst>
            </a:custGeom>
            <a:solidFill>
              <a:srgbClr val="018575">
                <a:alpha val="5098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5B4FD46D-BA7A-46BA-BBEA-132878C8D8A4}"/>
                </a:ext>
              </a:extLst>
            </p:cNvPr>
            <p:cNvSpPr txBox="1"/>
            <p:nvPr/>
          </p:nvSpPr>
          <p:spPr>
            <a:xfrm>
              <a:off x="0" y="-38100"/>
              <a:ext cx="3005965" cy="268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23">
            <a:extLst>
              <a:ext uri="{FF2B5EF4-FFF2-40B4-BE49-F238E27FC236}">
                <a16:creationId xmlns:a16="http://schemas.microsoft.com/office/drawing/2014/main" id="{D17A7EE2-825B-441A-9B98-FA81683DDCAE}"/>
              </a:ext>
            </a:extLst>
          </p:cNvPr>
          <p:cNvSpPr txBox="1"/>
          <p:nvPr/>
        </p:nvSpPr>
        <p:spPr>
          <a:xfrm>
            <a:off x="2658219" y="3100719"/>
            <a:ext cx="11057781" cy="6019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4400" dirty="0"/>
              <a:t>EMERGENCIA</a:t>
            </a:r>
          </a:p>
          <a:p>
            <a:endParaRPr lang="es-MX" sz="4400" dirty="0"/>
          </a:p>
          <a:p>
            <a:pPr algn="just"/>
            <a:r>
              <a:rPr lang="es-MX" sz="4400" dirty="0"/>
              <a:t>Situación anormal que puede causar un daño a la sociedad y propiciar un riesgo excesivo para la seguridad e integridad de la población en general, generada o asociada con la inminencia, alta probabilidad o presencia de un agente perturbador.</a:t>
            </a:r>
          </a:p>
          <a:p>
            <a:pPr algn="ctr">
              <a:lnSpc>
                <a:spcPts val="4711"/>
              </a:lnSpc>
            </a:pPr>
            <a:endParaRPr lang="en-US" sz="4400" b="1" dirty="0">
              <a:solidFill>
                <a:srgbClr val="000000"/>
              </a:solidFill>
              <a:ea typeface="Proxima Nova Condensed Bold"/>
              <a:cs typeface="Proxima Nova Condensed Bold"/>
              <a:sym typeface="Proxima Nova Condensed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92C59-C2D6-38AA-0904-5E913EBDF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81435A0-1DAA-D308-2927-D4B4457AF18A}"/>
              </a:ext>
            </a:extLst>
          </p:cNvPr>
          <p:cNvCxnSpPr>
            <a:cxnSpLocks/>
          </p:cNvCxnSpPr>
          <p:nvPr/>
        </p:nvCxnSpPr>
        <p:spPr>
          <a:xfrm>
            <a:off x="4279056" y="6384699"/>
            <a:ext cx="1226692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117BBD3-B6F6-89D0-96C9-981BBDCB7508}"/>
              </a:ext>
            </a:extLst>
          </p:cNvPr>
          <p:cNvSpPr txBox="1"/>
          <p:nvPr/>
        </p:nvSpPr>
        <p:spPr>
          <a:xfrm>
            <a:off x="2569856" y="2812612"/>
            <a:ext cx="4151384" cy="348300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defRPr/>
            </a:pPr>
            <a:r>
              <a:rPr lang="es-MX" sz="2800" b="1" dirty="0">
                <a:solidFill>
                  <a:schemeClr val="bg1"/>
                </a:solidFill>
              </a:rPr>
              <a:t>A partir de que la presencia de las ciencias sociales en nuestro ámbito de operación, nuestra visión cambio.</a:t>
            </a:r>
          </a:p>
          <a:p>
            <a:pPr algn="just">
              <a:lnSpc>
                <a:spcPct val="70000"/>
              </a:lnSpc>
              <a:spcBef>
                <a:spcPts val="1000"/>
              </a:spcBef>
              <a:buClr>
                <a:schemeClr val="tx1"/>
              </a:buClr>
              <a:defRPr/>
            </a:pPr>
            <a:r>
              <a:rPr lang="es-MX" sz="2800" b="1" dirty="0">
                <a:solidFill>
                  <a:schemeClr val="bg1"/>
                </a:solidFill>
              </a:rPr>
              <a:t>La construcción social del riesgo se presenta como una realidad  definitiva</a:t>
            </a:r>
          </a:p>
          <a:p>
            <a:pPr algn="just"/>
            <a:endParaRPr lang="es-MX" sz="1600" dirty="0">
              <a:solidFill>
                <a:schemeClr val="bg1"/>
              </a:solidFill>
              <a:latin typeface="Minion Pro" panose="02040503050201020203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4D60D5-D653-26E8-6414-D73D4024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714501"/>
            <a:ext cx="9824738" cy="651863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051AC33-2C5F-2BC8-48D9-678C002C394C}"/>
              </a:ext>
            </a:extLst>
          </p:cNvPr>
          <p:cNvSpPr txBox="1"/>
          <p:nvPr/>
        </p:nvSpPr>
        <p:spPr>
          <a:xfrm>
            <a:off x="2438400" y="2128608"/>
            <a:ext cx="3985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C000"/>
                </a:solidFill>
              </a:rPr>
              <a:t>¿N</a:t>
            </a:r>
            <a:r>
              <a:rPr lang="es-MX" sz="2800" b="1" dirty="0">
                <a:solidFill>
                  <a:srgbClr val="FFC000"/>
                </a:solidFill>
              </a:rPr>
              <a:t>UEVA VISIÓN?</a:t>
            </a:r>
          </a:p>
        </p:txBody>
      </p:sp>
    </p:spTree>
    <p:extLst>
      <p:ext uri="{BB962C8B-B14F-4D97-AF65-F5344CB8AC3E}">
        <p14:creationId xmlns:p14="http://schemas.microsoft.com/office/powerpoint/2010/main" val="999884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9C36E-BA3B-DB61-70DD-89E541F49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nimal, pieza, cerca, tabla&#10;&#10;El contenido generado por IA puede ser incorrecto.">
            <a:extLst>
              <a:ext uri="{FF2B5EF4-FFF2-40B4-BE49-F238E27FC236}">
                <a16:creationId xmlns:a16="http://schemas.microsoft.com/office/drawing/2014/main" id="{F4A4B3BA-91AE-EC3C-782E-D2ED7A10D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06" y="1638300"/>
            <a:ext cx="8339730" cy="5562600"/>
          </a:xfrm>
          <a:prstGeom prst="rect">
            <a:avLst/>
          </a:prstGeom>
        </p:spPr>
      </p:pic>
      <p:pic>
        <p:nvPicPr>
          <p:cNvPr id="5" name="Imagen 4" descr="Dibujo de un animal con la boca abierta&#10;&#10;El contenido generado por IA puede ser incorrecto.">
            <a:extLst>
              <a:ext uri="{FF2B5EF4-FFF2-40B4-BE49-F238E27FC236}">
                <a16:creationId xmlns:a16="http://schemas.microsoft.com/office/drawing/2014/main" id="{4F770705-55A6-CC83-AC6A-2F5C495D5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2552700"/>
            <a:ext cx="6837802" cy="3733800"/>
          </a:xfrm>
          <a:prstGeom prst="rect">
            <a:avLst/>
          </a:prstGeom>
        </p:spPr>
      </p:pic>
      <p:sp>
        <p:nvSpPr>
          <p:cNvPr id="6" name="Flecha: curvada hacia la derecha 5">
            <a:extLst>
              <a:ext uri="{FF2B5EF4-FFF2-40B4-BE49-F238E27FC236}">
                <a16:creationId xmlns:a16="http://schemas.microsoft.com/office/drawing/2014/main" id="{407B63C6-1DCB-AC46-D1A9-052F880FE3F3}"/>
              </a:ext>
            </a:extLst>
          </p:cNvPr>
          <p:cNvSpPr/>
          <p:nvPr/>
        </p:nvSpPr>
        <p:spPr>
          <a:xfrm rot="16825556">
            <a:off x="8312107" y="5057292"/>
            <a:ext cx="3140294" cy="517663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7" name="Flecha: curvada hacia la derecha 6">
            <a:extLst>
              <a:ext uri="{FF2B5EF4-FFF2-40B4-BE49-F238E27FC236}">
                <a16:creationId xmlns:a16="http://schemas.microsoft.com/office/drawing/2014/main" id="{322B53C9-44F7-3588-7885-351C80B06239}"/>
              </a:ext>
            </a:extLst>
          </p:cNvPr>
          <p:cNvSpPr/>
          <p:nvPr/>
        </p:nvSpPr>
        <p:spPr>
          <a:xfrm rot="5896983">
            <a:off x="10192143" y="-989564"/>
            <a:ext cx="2808175" cy="5585268"/>
          </a:xfrm>
          <a:prstGeom prst="curvedRightArrow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620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F83D5-5177-B85A-FA34-07364A0BE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277C82-92EF-D7BF-2FC3-98D207FD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8669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1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06D9F-8E4C-943E-17CA-1EDAFB58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07119A-5E35-B095-EBF2-11E83121C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528762"/>
            <a:ext cx="12858750" cy="72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1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ED46C-2873-862D-53D1-676994072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E8E128-E888-1798-783A-78A7CABD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746" y="3137742"/>
            <a:ext cx="13929390" cy="49013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B4ADD8C-2329-50A0-A2CC-868D51EE6CE3}"/>
              </a:ext>
            </a:extLst>
          </p:cNvPr>
          <p:cNvSpPr txBox="1"/>
          <p:nvPr/>
        </p:nvSpPr>
        <p:spPr>
          <a:xfrm>
            <a:off x="3416532" y="2017067"/>
            <a:ext cx="9375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solidFill>
                  <a:srgbClr val="F99700"/>
                </a:solidFill>
                <a:latin typeface="Gotham" pitchFamily="2" charset="0"/>
                <a:cs typeface="Gotham" pitchFamily="2" charset="0"/>
              </a:rPr>
              <a:t>RECURSOS</a:t>
            </a:r>
          </a:p>
        </p:txBody>
      </p:sp>
    </p:spTree>
    <p:extLst>
      <p:ext uri="{BB962C8B-B14F-4D97-AF65-F5344CB8AC3E}">
        <p14:creationId xmlns:p14="http://schemas.microsoft.com/office/powerpoint/2010/main" val="2991356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90619-5809-226D-CA18-EB7A41E50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5812CC-B49F-C5CA-7047-8EDEE5B90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66900"/>
            <a:ext cx="15201102" cy="63084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054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CDAE-5429-F9FF-D5AF-6ABD99758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D285485-A26B-5937-0B47-85F767B03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845" y="2552700"/>
            <a:ext cx="1530254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5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B367D-1F39-C946-DCCC-7A24A6E22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3D80C9-8B59-D261-EE76-A1F301EC9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936611"/>
            <a:ext cx="14262638" cy="641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50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249ACAE-82EC-D388-0194-AA5140AF6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397" y="1943100"/>
            <a:ext cx="15341341" cy="65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8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BFBC9-BE75-30B4-8C09-41E1AE32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4293393"/>
            <a:ext cx="14887575" cy="1700213"/>
          </a:xfrm>
        </p:spPr>
        <p:txBody>
          <a:bodyPr>
            <a:normAutofit/>
          </a:bodyPr>
          <a:lstStyle/>
          <a:p>
            <a:pPr algn="ctr"/>
            <a:r>
              <a:rPr lang="es-MX" sz="9600" b="1" dirty="0">
                <a:solidFill>
                  <a:schemeClr val="bg1">
                    <a:lumMod val="50000"/>
                  </a:schemeClr>
                </a:solidFill>
                <a:cs typeface="Gotham Ultra" pitchFamily="2" charset="0"/>
              </a:rPr>
              <a:t>MUCHAS</a:t>
            </a:r>
            <a:r>
              <a:rPr lang="es-MX" sz="9600" b="1" dirty="0">
                <a:solidFill>
                  <a:srgbClr val="C3833D"/>
                </a:solidFill>
                <a:cs typeface="Gotham Ultra" pitchFamily="2" charset="0"/>
              </a:rPr>
              <a:t> </a:t>
            </a:r>
            <a:r>
              <a:rPr lang="es-MX" sz="9600" b="1" dirty="0">
                <a:solidFill>
                  <a:srgbClr val="FFC000"/>
                </a:solidFill>
                <a:cs typeface="Gotham Ultra" pitchFamily="2" charset="0"/>
              </a:rPr>
              <a:t>GRACIAS</a:t>
            </a:r>
            <a:endParaRPr lang="es-MX" sz="9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4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98E46AA9-D790-41AD-89CB-73ECFE9D10A1}"/>
              </a:ext>
            </a:extLst>
          </p:cNvPr>
          <p:cNvGrpSpPr/>
          <p:nvPr/>
        </p:nvGrpSpPr>
        <p:grpSpPr>
          <a:xfrm>
            <a:off x="-1029874" y="-344410"/>
            <a:ext cx="18865117" cy="11077124"/>
            <a:chOff x="-1029874" y="-344410"/>
            <a:chExt cx="18865117" cy="11077124"/>
          </a:xfrm>
        </p:grpSpPr>
        <p:grpSp>
          <p:nvGrpSpPr>
            <p:cNvPr id="2" name="Group 2"/>
            <p:cNvGrpSpPr/>
            <p:nvPr/>
          </p:nvGrpSpPr>
          <p:grpSpPr>
            <a:xfrm>
              <a:off x="223" y="32464"/>
              <a:ext cx="2155937" cy="10287000"/>
              <a:chOff x="0" y="0"/>
              <a:chExt cx="580872" cy="277161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580872" cy="2771617"/>
              </a:xfrm>
              <a:custGeom>
                <a:avLst/>
                <a:gdLst/>
                <a:ahLst/>
                <a:cxnLst/>
                <a:rect l="l" t="t" r="r" b="b"/>
                <a:pathLst>
                  <a:path w="580872" h="2771617">
                    <a:moveTo>
                      <a:pt x="0" y="0"/>
                    </a:moveTo>
                    <a:lnTo>
                      <a:pt x="580872" y="0"/>
                    </a:lnTo>
                    <a:lnTo>
                      <a:pt x="580872" y="2771617"/>
                    </a:lnTo>
                    <a:lnTo>
                      <a:pt x="0" y="2771617"/>
                    </a:lnTo>
                    <a:close/>
                  </a:path>
                </a:pathLst>
              </a:custGeom>
              <a:solidFill>
                <a:srgbClr val="065F53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580872" cy="2809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307829" y="1848544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029874" y="3980939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45933" y="3980939"/>
              <a:ext cx="557625" cy="2390050"/>
            </a:xfrm>
            <a:custGeom>
              <a:avLst/>
              <a:gdLst/>
              <a:ahLst/>
              <a:cxnLst/>
              <a:rect l="l" t="t" r="r" b="b"/>
              <a:pathLst>
                <a:path w="557625" h="2390050">
                  <a:moveTo>
                    <a:pt x="0" y="0"/>
                  </a:moveTo>
                  <a:lnTo>
                    <a:pt x="557624" y="0"/>
                  </a:lnTo>
                  <a:lnTo>
                    <a:pt x="557624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3319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Freeform 9"/>
            <p:cNvSpPr/>
            <p:nvPr/>
          </p:nvSpPr>
          <p:spPr>
            <a:xfrm>
              <a:off x="-982475" y="-344410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93331" y="-344410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60431" y="6146643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1029873" y="8342664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45933" y="8342664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780048" y="8405408"/>
              <a:ext cx="2055195" cy="1767292"/>
            </a:xfrm>
            <a:custGeom>
              <a:avLst/>
              <a:gdLst/>
              <a:ahLst/>
              <a:cxnLst/>
              <a:rect l="l" t="t" r="r" b="b"/>
              <a:pathLst>
                <a:path w="2055195" h="1767292">
                  <a:moveTo>
                    <a:pt x="0" y="0"/>
                  </a:moveTo>
                  <a:lnTo>
                    <a:pt x="2055195" y="0"/>
                  </a:lnTo>
                  <a:lnTo>
                    <a:pt x="2055195" y="1767293"/>
                  </a:lnTo>
                  <a:lnTo>
                    <a:pt x="0" y="176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000"/>
              </a:blip>
              <a:stretch>
                <a:fillRect t="-7800" b="-8490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13334" y="497198"/>
              <a:ext cx="3257780" cy="883646"/>
            </a:xfrm>
            <a:custGeom>
              <a:avLst/>
              <a:gdLst/>
              <a:ahLst/>
              <a:cxnLst/>
              <a:rect l="l" t="t" r="r" b="b"/>
              <a:pathLst>
                <a:path w="3257780" h="883646">
                  <a:moveTo>
                    <a:pt x="0" y="0"/>
                  </a:moveTo>
                  <a:lnTo>
                    <a:pt x="3257780" y="0"/>
                  </a:lnTo>
                  <a:lnTo>
                    <a:pt x="3257780" y="883646"/>
                  </a:lnTo>
                  <a:lnTo>
                    <a:pt x="0" y="883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780048" y="305042"/>
              <a:ext cx="1905976" cy="1267959"/>
            </a:xfrm>
            <a:custGeom>
              <a:avLst/>
              <a:gdLst/>
              <a:ahLst/>
              <a:cxnLst/>
              <a:rect l="l" t="t" r="r" b="b"/>
              <a:pathLst>
                <a:path w="1905976" h="1267959">
                  <a:moveTo>
                    <a:pt x="0" y="0"/>
                  </a:moveTo>
                  <a:lnTo>
                    <a:pt x="1905976" y="0"/>
                  </a:lnTo>
                  <a:lnTo>
                    <a:pt x="1905976" y="1267959"/>
                  </a:lnTo>
                  <a:lnTo>
                    <a:pt x="0" y="1267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18">
            <a:extLst>
              <a:ext uri="{FF2B5EF4-FFF2-40B4-BE49-F238E27FC236}">
                <a16:creationId xmlns:a16="http://schemas.microsoft.com/office/drawing/2014/main" id="{1D972D59-DB48-4F30-B0D4-9043A088E45F}"/>
              </a:ext>
            </a:extLst>
          </p:cNvPr>
          <p:cNvGrpSpPr/>
          <p:nvPr/>
        </p:nvGrpSpPr>
        <p:grpSpPr>
          <a:xfrm>
            <a:off x="2511162" y="1848544"/>
            <a:ext cx="12728837" cy="874874"/>
            <a:chOff x="0" y="0"/>
            <a:chExt cx="3005965" cy="230420"/>
          </a:xfrm>
        </p:grpSpPr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3518EE4-69CC-423B-B43C-6859C0B65AD6}"/>
                </a:ext>
              </a:extLst>
            </p:cNvPr>
            <p:cNvSpPr/>
            <p:nvPr/>
          </p:nvSpPr>
          <p:spPr>
            <a:xfrm>
              <a:off x="0" y="0"/>
              <a:ext cx="3005965" cy="230420"/>
            </a:xfrm>
            <a:custGeom>
              <a:avLst/>
              <a:gdLst/>
              <a:ahLst/>
              <a:cxnLst/>
              <a:rect l="l" t="t" r="r" b="b"/>
              <a:pathLst>
                <a:path w="3005965" h="230420">
                  <a:moveTo>
                    <a:pt x="8818" y="0"/>
                  </a:moveTo>
                  <a:lnTo>
                    <a:pt x="2997147" y="0"/>
                  </a:lnTo>
                  <a:cubicBezTo>
                    <a:pt x="3002017" y="0"/>
                    <a:pt x="3005965" y="3948"/>
                    <a:pt x="3005965" y="8818"/>
                  </a:cubicBezTo>
                  <a:lnTo>
                    <a:pt x="3005965" y="221601"/>
                  </a:lnTo>
                  <a:cubicBezTo>
                    <a:pt x="3005965" y="226471"/>
                    <a:pt x="3002017" y="230420"/>
                    <a:pt x="2997147" y="230420"/>
                  </a:cubicBezTo>
                  <a:lnTo>
                    <a:pt x="8818" y="230420"/>
                  </a:lnTo>
                  <a:cubicBezTo>
                    <a:pt x="3948" y="230420"/>
                    <a:pt x="0" y="226471"/>
                    <a:pt x="0" y="221601"/>
                  </a:cubicBezTo>
                  <a:lnTo>
                    <a:pt x="0" y="8818"/>
                  </a:lnTo>
                  <a:cubicBezTo>
                    <a:pt x="0" y="3948"/>
                    <a:pt x="3948" y="0"/>
                    <a:pt x="8818" y="0"/>
                  </a:cubicBezTo>
                  <a:close/>
                </a:path>
              </a:pathLst>
            </a:custGeom>
            <a:solidFill>
              <a:srgbClr val="018575">
                <a:alpha val="5098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5B4FD46D-BA7A-46BA-BBEA-132878C8D8A4}"/>
                </a:ext>
              </a:extLst>
            </p:cNvPr>
            <p:cNvSpPr txBox="1"/>
            <p:nvPr/>
          </p:nvSpPr>
          <p:spPr>
            <a:xfrm>
              <a:off x="0" y="-38100"/>
              <a:ext cx="3005965" cy="268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23">
            <a:extLst>
              <a:ext uri="{FF2B5EF4-FFF2-40B4-BE49-F238E27FC236}">
                <a16:creationId xmlns:a16="http://schemas.microsoft.com/office/drawing/2014/main" id="{D17A7EE2-825B-441A-9B98-FA81683DDCAE}"/>
              </a:ext>
            </a:extLst>
          </p:cNvPr>
          <p:cNvSpPr txBox="1"/>
          <p:nvPr/>
        </p:nvSpPr>
        <p:spPr>
          <a:xfrm>
            <a:off x="2654378" y="1896885"/>
            <a:ext cx="12547521" cy="7373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4400" dirty="0"/>
              <a:t>DESASTRE</a:t>
            </a:r>
          </a:p>
          <a:p>
            <a:endParaRPr lang="es-MX" sz="4400" dirty="0"/>
          </a:p>
          <a:p>
            <a:pPr algn="just"/>
            <a:r>
              <a:rPr lang="es-MX" sz="4400" dirty="0"/>
              <a:t>Resultado de la ocurrencia de uno o más agentes perturbadores extremos, concatenados o no, de origen natural o antrópico, que cuando acontecen en un tiempo y en una zona determinada, causan daños y pérdidas que interrumpen el funcionamiento rutinario de la zona afectada y exceden la capacidad de respuesta de la comunidad respectiva.</a:t>
            </a:r>
          </a:p>
          <a:p>
            <a:pPr algn="ctr">
              <a:lnSpc>
                <a:spcPts val="4711"/>
              </a:lnSpc>
            </a:pPr>
            <a:endParaRPr lang="en-US" sz="4400" b="1" dirty="0">
              <a:solidFill>
                <a:srgbClr val="000000"/>
              </a:solidFill>
              <a:ea typeface="Proxima Nova Condensed Bold"/>
              <a:cs typeface="Proxima Nova Condensed Bold"/>
              <a:sym typeface="Proxima Nova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499935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98E46AA9-D790-41AD-89CB-73ECFE9D10A1}"/>
              </a:ext>
            </a:extLst>
          </p:cNvPr>
          <p:cNvGrpSpPr/>
          <p:nvPr/>
        </p:nvGrpSpPr>
        <p:grpSpPr>
          <a:xfrm>
            <a:off x="-1029874" y="-344410"/>
            <a:ext cx="18865117" cy="11077124"/>
            <a:chOff x="-1029874" y="-344410"/>
            <a:chExt cx="18865117" cy="11077124"/>
          </a:xfrm>
        </p:grpSpPr>
        <p:grpSp>
          <p:nvGrpSpPr>
            <p:cNvPr id="2" name="Group 2"/>
            <p:cNvGrpSpPr/>
            <p:nvPr/>
          </p:nvGrpSpPr>
          <p:grpSpPr>
            <a:xfrm>
              <a:off x="223" y="32464"/>
              <a:ext cx="2155937" cy="10287000"/>
              <a:chOff x="0" y="0"/>
              <a:chExt cx="580872" cy="277161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580872" cy="2771617"/>
              </a:xfrm>
              <a:custGeom>
                <a:avLst/>
                <a:gdLst/>
                <a:ahLst/>
                <a:cxnLst/>
                <a:rect l="l" t="t" r="r" b="b"/>
                <a:pathLst>
                  <a:path w="580872" h="2771617">
                    <a:moveTo>
                      <a:pt x="0" y="0"/>
                    </a:moveTo>
                    <a:lnTo>
                      <a:pt x="580872" y="0"/>
                    </a:lnTo>
                    <a:lnTo>
                      <a:pt x="580872" y="2771617"/>
                    </a:lnTo>
                    <a:lnTo>
                      <a:pt x="0" y="2771617"/>
                    </a:lnTo>
                    <a:close/>
                  </a:path>
                </a:pathLst>
              </a:custGeom>
              <a:solidFill>
                <a:srgbClr val="065F53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580872" cy="2809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307829" y="1848544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029874" y="3980939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45933" y="3980939"/>
              <a:ext cx="557625" cy="2390050"/>
            </a:xfrm>
            <a:custGeom>
              <a:avLst/>
              <a:gdLst/>
              <a:ahLst/>
              <a:cxnLst/>
              <a:rect l="l" t="t" r="r" b="b"/>
              <a:pathLst>
                <a:path w="557625" h="2390050">
                  <a:moveTo>
                    <a:pt x="0" y="0"/>
                  </a:moveTo>
                  <a:lnTo>
                    <a:pt x="557624" y="0"/>
                  </a:lnTo>
                  <a:lnTo>
                    <a:pt x="557624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3319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Freeform 9"/>
            <p:cNvSpPr/>
            <p:nvPr/>
          </p:nvSpPr>
          <p:spPr>
            <a:xfrm>
              <a:off x="-982475" y="-344410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93331" y="-344410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60431" y="6146643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1029873" y="8342664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45933" y="8342664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780048" y="8405408"/>
              <a:ext cx="2055195" cy="1767292"/>
            </a:xfrm>
            <a:custGeom>
              <a:avLst/>
              <a:gdLst/>
              <a:ahLst/>
              <a:cxnLst/>
              <a:rect l="l" t="t" r="r" b="b"/>
              <a:pathLst>
                <a:path w="2055195" h="1767292">
                  <a:moveTo>
                    <a:pt x="0" y="0"/>
                  </a:moveTo>
                  <a:lnTo>
                    <a:pt x="2055195" y="0"/>
                  </a:lnTo>
                  <a:lnTo>
                    <a:pt x="2055195" y="1767293"/>
                  </a:lnTo>
                  <a:lnTo>
                    <a:pt x="0" y="176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000"/>
              </a:blip>
              <a:stretch>
                <a:fillRect t="-7800" b="-8490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13334" y="497198"/>
              <a:ext cx="3257780" cy="883646"/>
            </a:xfrm>
            <a:custGeom>
              <a:avLst/>
              <a:gdLst/>
              <a:ahLst/>
              <a:cxnLst/>
              <a:rect l="l" t="t" r="r" b="b"/>
              <a:pathLst>
                <a:path w="3257780" h="883646">
                  <a:moveTo>
                    <a:pt x="0" y="0"/>
                  </a:moveTo>
                  <a:lnTo>
                    <a:pt x="3257780" y="0"/>
                  </a:lnTo>
                  <a:lnTo>
                    <a:pt x="3257780" y="883646"/>
                  </a:lnTo>
                  <a:lnTo>
                    <a:pt x="0" y="883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780048" y="305042"/>
              <a:ext cx="1905976" cy="1267959"/>
            </a:xfrm>
            <a:custGeom>
              <a:avLst/>
              <a:gdLst/>
              <a:ahLst/>
              <a:cxnLst/>
              <a:rect l="l" t="t" r="r" b="b"/>
              <a:pathLst>
                <a:path w="1905976" h="1267959">
                  <a:moveTo>
                    <a:pt x="0" y="0"/>
                  </a:moveTo>
                  <a:lnTo>
                    <a:pt x="1905976" y="0"/>
                  </a:lnTo>
                  <a:lnTo>
                    <a:pt x="1905976" y="1267959"/>
                  </a:lnTo>
                  <a:lnTo>
                    <a:pt x="0" y="1267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18">
            <a:extLst>
              <a:ext uri="{FF2B5EF4-FFF2-40B4-BE49-F238E27FC236}">
                <a16:creationId xmlns:a16="http://schemas.microsoft.com/office/drawing/2014/main" id="{1D972D59-DB48-4F30-B0D4-9043A088E45F}"/>
              </a:ext>
            </a:extLst>
          </p:cNvPr>
          <p:cNvGrpSpPr/>
          <p:nvPr/>
        </p:nvGrpSpPr>
        <p:grpSpPr>
          <a:xfrm>
            <a:off x="2536034" y="1812701"/>
            <a:ext cx="13128565" cy="874874"/>
            <a:chOff x="0" y="0"/>
            <a:chExt cx="3005965" cy="230420"/>
          </a:xfrm>
        </p:grpSpPr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3518EE4-69CC-423B-B43C-6859C0B65AD6}"/>
                </a:ext>
              </a:extLst>
            </p:cNvPr>
            <p:cNvSpPr/>
            <p:nvPr/>
          </p:nvSpPr>
          <p:spPr>
            <a:xfrm>
              <a:off x="0" y="0"/>
              <a:ext cx="3005965" cy="230420"/>
            </a:xfrm>
            <a:custGeom>
              <a:avLst/>
              <a:gdLst/>
              <a:ahLst/>
              <a:cxnLst/>
              <a:rect l="l" t="t" r="r" b="b"/>
              <a:pathLst>
                <a:path w="3005965" h="230420">
                  <a:moveTo>
                    <a:pt x="8818" y="0"/>
                  </a:moveTo>
                  <a:lnTo>
                    <a:pt x="2997147" y="0"/>
                  </a:lnTo>
                  <a:cubicBezTo>
                    <a:pt x="3002017" y="0"/>
                    <a:pt x="3005965" y="3948"/>
                    <a:pt x="3005965" y="8818"/>
                  </a:cubicBezTo>
                  <a:lnTo>
                    <a:pt x="3005965" y="221601"/>
                  </a:lnTo>
                  <a:cubicBezTo>
                    <a:pt x="3005965" y="226471"/>
                    <a:pt x="3002017" y="230420"/>
                    <a:pt x="2997147" y="230420"/>
                  </a:cubicBezTo>
                  <a:lnTo>
                    <a:pt x="8818" y="230420"/>
                  </a:lnTo>
                  <a:cubicBezTo>
                    <a:pt x="3948" y="230420"/>
                    <a:pt x="0" y="226471"/>
                    <a:pt x="0" y="221601"/>
                  </a:cubicBezTo>
                  <a:lnTo>
                    <a:pt x="0" y="8818"/>
                  </a:lnTo>
                  <a:cubicBezTo>
                    <a:pt x="0" y="3948"/>
                    <a:pt x="3948" y="0"/>
                    <a:pt x="8818" y="0"/>
                  </a:cubicBezTo>
                  <a:close/>
                </a:path>
              </a:pathLst>
            </a:custGeom>
            <a:solidFill>
              <a:srgbClr val="018575">
                <a:alpha val="5098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5B4FD46D-BA7A-46BA-BBEA-132878C8D8A4}"/>
                </a:ext>
              </a:extLst>
            </p:cNvPr>
            <p:cNvSpPr txBox="1"/>
            <p:nvPr/>
          </p:nvSpPr>
          <p:spPr>
            <a:xfrm>
              <a:off x="0" y="-38100"/>
              <a:ext cx="3005965" cy="268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23">
            <a:extLst>
              <a:ext uri="{FF2B5EF4-FFF2-40B4-BE49-F238E27FC236}">
                <a16:creationId xmlns:a16="http://schemas.microsoft.com/office/drawing/2014/main" id="{D17A7EE2-825B-441A-9B98-FA81683DDCAE}"/>
              </a:ext>
            </a:extLst>
          </p:cNvPr>
          <p:cNvSpPr txBox="1"/>
          <p:nvPr/>
        </p:nvSpPr>
        <p:spPr>
          <a:xfrm>
            <a:off x="2879236" y="1945319"/>
            <a:ext cx="11057781" cy="1956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4400" dirty="0"/>
              <a:t>GIR</a:t>
            </a:r>
          </a:p>
          <a:p>
            <a:endParaRPr lang="es-MX" sz="4400" dirty="0"/>
          </a:p>
          <a:p>
            <a:pPr algn="ctr">
              <a:lnSpc>
                <a:spcPts val="4711"/>
              </a:lnSpc>
            </a:pPr>
            <a:endParaRPr lang="en-US" sz="4400" b="1" dirty="0">
              <a:solidFill>
                <a:srgbClr val="000000"/>
              </a:solidFill>
              <a:ea typeface="Proxima Nova Condensed Bold"/>
              <a:cs typeface="Proxima Nova Condensed Bold"/>
              <a:sym typeface="Proxima Nova Condensed Bold"/>
            </a:endParaRP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B2D661ED-FE00-46C5-B0C2-6482A14F4C0F}"/>
              </a:ext>
            </a:extLst>
          </p:cNvPr>
          <p:cNvSpPr txBox="1">
            <a:spLocks/>
          </p:cNvSpPr>
          <p:nvPr/>
        </p:nvSpPr>
        <p:spPr>
          <a:xfrm>
            <a:off x="2555084" y="2832236"/>
            <a:ext cx="13109515" cy="60788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4400" dirty="0"/>
              <a:t>Acciones encaminadas a la identificación, análisis, evaluación, control y reducción de los riesgos, considerándolos como un proceso permanente de construcción. Así como, en la implementación de políticas públicas, estrategias y procedimientos tendientes a combatir las causas estructurales de los desastres y que fortalezcan las capacidades de resiliencia.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4487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98E46AA9-D790-41AD-89CB-73ECFE9D10A1}"/>
              </a:ext>
            </a:extLst>
          </p:cNvPr>
          <p:cNvGrpSpPr/>
          <p:nvPr/>
        </p:nvGrpSpPr>
        <p:grpSpPr>
          <a:xfrm>
            <a:off x="-1029874" y="-344410"/>
            <a:ext cx="18865117" cy="11077124"/>
            <a:chOff x="-1029874" y="-344410"/>
            <a:chExt cx="18865117" cy="11077124"/>
          </a:xfrm>
        </p:grpSpPr>
        <p:grpSp>
          <p:nvGrpSpPr>
            <p:cNvPr id="2" name="Group 2"/>
            <p:cNvGrpSpPr/>
            <p:nvPr/>
          </p:nvGrpSpPr>
          <p:grpSpPr>
            <a:xfrm>
              <a:off x="223" y="32464"/>
              <a:ext cx="2155937" cy="10287000"/>
              <a:chOff x="0" y="0"/>
              <a:chExt cx="580872" cy="277161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580872" cy="2771617"/>
              </a:xfrm>
              <a:custGeom>
                <a:avLst/>
                <a:gdLst/>
                <a:ahLst/>
                <a:cxnLst/>
                <a:rect l="l" t="t" r="r" b="b"/>
                <a:pathLst>
                  <a:path w="580872" h="2771617">
                    <a:moveTo>
                      <a:pt x="0" y="0"/>
                    </a:moveTo>
                    <a:lnTo>
                      <a:pt x="580872" y="0"/>
                    </a:lnTo>
                    <a:lnTo>
                      <a:pt x="580872" y="2771617"/>
                    </a:lnTo>
                    <a:lnTo>
                      <a:pt x="0" y="2771617"/>
                    </a:lnTo>
                    <a:close/>
                  </a:path>
                </a:pathLst>
              </a:custGeom>
              <a:solidFill>
                <a:srgbClr val="065F53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580872" cy="2809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307829" y="1848544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029874" y="3980939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45933" y="3980939"/>
              <a:ext cx="557625" cy="2390050"/>
            </a:xfrm>
            <a:custGeom>
              <a:avLst/>
              <a:gdLst/>
              <a:ahLst/>
              <a:cxnLst/>
              <a:rect l="l" t="t" r="r" b="b"/>
              <a:pathLst>
                <a:path w="557625" h="2390050">
                  <a:moveTo>
                    <a:pt x="0" y="0"/>
                  </a:moveTo>
                  <a:lnTo>
                    <a:pt x="557624" y="0"/>
                  </a:lnTo>
                  <a:lnTo>
                    <a:pt x="557624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3319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Freeform 9"/>
            <p:cNvSpPr/>
            <p:nvPr/>
          </p:nvSpPr>
          <p:spPr>
            <a:xfrm>
              <a:off x="-982475" y="-344410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93331" y="-344410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60431" y="6146643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1029873" y="8342664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45933" y="8342664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780048" y="8405408"/>
              <a:ext cx="2055195" cy="1767292"/>
            </a:xfrm>
            <a:custGeom>
              <a:avLst/>
              <a:gdLst/>
              <a:ahLst/>
              <a:cxnLst/>
              <a:rect l="l" t="t" r="r" b="b"/>
              <a:pathLst>
                <a:path w="2055195" h="1767292">
                  <a:moveTo>
                    <a:pt x="0" y="0"/>
                  </a:moveTo>
                  <a:lnTo>
                    <a:pt x="2055195" y="0"/>
                  </a:lnTo>
                  <a:lnTo>
                    <a:pt x="2055195" y="1767293"/>
                  </a:lnTo>
                  <a:lnTo>
                    <a:pt x="0" y="176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000"/>
              </a:blip>
              <a:stretch>
                <a:fillRect t="-7800" b="-8490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13334" y="497198"/>
              <a:ext cx="3257780" cy="883646"/>
            </a:xfrm>
            <a:custGeom>
              <a:avLst/>
              <a:gdLst/>
              <a:ahLst/>
              <a:cxnLst/>
              <a:rect l="l" t="t" r="r" b="b"/>
              <a:pathLst>
                <a:path w="3257780" h="883646">
                  <a:moveTo>
                    <a:pt x="0" y="0"/>
                  </a:moveTo>
                  <a:lnTo>
                    <a:pt x="3257780" y="0"/>
                  </a:lnTo>
                  <a:lnTo>
                    <a:pt x="3257780" y="883646"/>
                  </a:lnTo>
                  <a:lnTo>
                    <a:pt x="0" y="883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780048" y="305042"/>
              <a:ext cx="1905976" cy="1267959"/>
            </a:xfrm>
            <a:custGeom>
              <a:avLst/>
              <a:gdLst/>
              <a:ahLst/>
              <a:cxnLst/>
              <a:rect l="l" t="t" r="r" b="b"/>
              <a:pathLst>
                <a:path w="1905976" h="1267959">
                  <a:moveTo>
                    <a:pt x="0" y="0"/>
                  </a:moveTo>
                  <a:lnTo>
                    <a:pt x="1905976" y="0"/>
                  </a:lnTo>
                  <a:lnTo>
                    <a:pt x="1905976" y="1267959"/>
                  </a:lnTo>
                  <a:lnTo>
                    <a:pt x="0" y="1267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18">
            <a:extLst>
              <a:ext uri="{FF2B5EF4-FFF2-40B4-BE49-F238E27FC236}">
                <a16:creationId xmlns:a16="http://schemas.microsoft.com/office/drawing/2014/main" id="{1D972D59-DB48-4F30-B0D4-9043A088E45F}"/>
              </a:ext>
            </a:extLst>
          </p:cNvPr>
          <p:cNvGrpSpPr/>
          <p:nvPr/>
        </p:nvGrpSpPr>
        <p:grpSpPr>
          <a:xfrm>
            <a:off x="2523746" y="2400300"/>
            <a:ext cx="11413272" cy="874874"/>
            <a:chOff x="0" y="0"/>
            <a:chExt cx="3005965" cy="230420"/>
          </a:xfrm>
        </p:grpSpPr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3518EE4-69CC-423B-B43C-6859C0B65AD6}"/>
                </a:ext>
              </a:extLst>
            </p:cNvPr>
            <p:cNvSpPr/>
            <p:nvPr/>
          </p:nvSpPr>
          <p:spPr>
            <a:xfrm>
              <a:off x="0" y="0"/>
              <a:ext cx="3005965" cy="230420"/>
            </a:xfrm>
            <a:custGeom>
              <a:avLst/>
              <a:gdLst/>
              <a:ahLst/>
              <a:cxnLst/>
              <a:rect l="l" t="t" r="r" b="b"/>
              <a:pathLst>
                <a:path w="3005965" h="230420">
                  <a:moveTo>
                    <a:pt x="8818" y="0"/>
                  </a:moveTo>
                  <a:lnTo>
                    <a:pt x="2997147" y="0"/>
                  </a:lnTo>
                  <a:cubicBezTo>
                    <a:pt x="3002017" y="0"/>
                    <a:pt x="3005965" y="3948"/>
                    <a:pt x="3005965" y="8818"/>
                  </a:cubicBezTo>
                  <a:lnTo>
                    <a:pt x="3005965" y="221601"/>
                  </a:lnTo>
                  <a:cubicBezTo>
                    <a:pt x="3005965" y="226471"/>
                    <a:pt x="3002017" y="230420"/>
                    <a:pt x="2997147" y="230420"/>
                  </a:cubicBezTo>
                  <a:lnTo>
                    <a:pt x="8818" y="230420"/>
                  </a:lnTo>
                  <a:cubicBezTo>
                    <a:pt x="3948" y="230420"/>
                    <a:pt x="0" y="226471"/>
                    <a:pt x="0" y="221601"/>
                  </a:cubicBezTo>
                  <a:lnTo>
                    <a:pt x="0" y="8818"/>
                  </a:lnTo>
                  <a:cubicBezTo>
                    <a:pt x="0" y="3948"/>
                    <a:pt x="3948" y="0"/>
                    <a:pt x="8818" y="0"/>
                  </a:cubicBezTo>
                  <a:close/>
                </a:path>
              </a:pathLst>
            </a:custGeom>
            <a:solidFill>
              <a:srgbClr val="018575">
                <a:alpha val="5098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5B4FD46D-BA7A-46BA-BBEA-132878C8D8A4}"/>
                </a:ext>
              </a:extLst>
            </p:cNvPr>
            <p:cNvSpPr txBox="1"/>
            <p:nvPr/>
          </p:nvSpPr>
          <p:spPr>
            <a:xfrm>
              <a:off x="0" y="-38100"/>
              <a:ext cx="3005965" cy="268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23">
            <a:extLst>
              <a:ext uri="{FF2B5EF4-FFF2-40B4-BE49-F238E27FC236}">
                <a16:creationId xmlns:a16="http://schemas.microsoft.com/office/drawing/2014/main" id="{D17A7EE2-825B-441A-9B98-FA81683DDCAE}"/>
              </a:ext>
            </a:extLst>
          </p:cNvPr>
          <p:cNvSpPr txBox="1"/>
          <p:nvPr/>
        </p:nvSpPr>
        <p:spPr>
          <a:xfrm>
            <a:off x="2677166" y="2552700"/>
            <a:ext cx="11057781" cy="1956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4400" dirty="0"/>
              <a:t>RIESGO</a:t>
            </a:r>
          </a:p>
          <a:p>
            <a:endParaRPr lang="es-MX" sz="4400" dirty="0"/>
          </a:p>
          <a:p>
            <a:pPr algn="ctr">
              <a:lnSpc>
                <a:spcPts val="4711"/>
              </a:lnSpc>
            </a:pPr>
            <a:endParaRPr lang="en-US" sz="4400" b="1" dirty="0">
              <a:solidFill>
                <a:srgbClr val="000000"/>
              </a:solidFill>
              <a:ea typeface="Proxima Nova Condensed Bold"/>
              <a:cs typeface="Proxima Nova Condensed Bold"/>
              <a:sym typeface="Proxima Nova Condensed Bold"/>
            </a:endParaRP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B2D661ED-FE00-46C5-B0C2-6482A14F4C0F}"/>
              </a:ext>
            </a:extLst>
          </p:cNvPr>
          <p:cNvSpPr txBox="1">
            <a:spLocks/>
          </p:cNvSpPr>
          <p:nvPr/>
        </p:nvSpPr>
        <p:spPr>
          <a:xfrm>
            <a:off x="2523746" y="3710940"/>
            <a:ext cx="11413271" cy="40233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4400" dirty="0"/>
              <a:t>Daños o pérdidas probables sobre un Sistema Expuesto, resultado de la interacción entre su vulnerabilidad y la exposición ante la presencia de un Fenómeno Perturbador.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87D29EE-B6D3-4ACD-A9D6-3FFDA2E8D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743700"/>
            <a:ext cx="8378646" cy="21739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C6DC08-0C1F-411D-9A1F-61E2B5BCAB94}"/>
              </a:ext>
            </a:extLst>
          </p:cNvPr>
          <p:cNvSpPr txBox="1"/>
          <p:nvPr/>
        </p:nvSpPr>
        <p:spPr>
          <a:xfrm>
            <a:off x="7620000" y="8659151"/>
            <a:ext cx="5076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Foro Consultivo Científico y Tecnológico, A.C. (2019)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2953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98E46AA9-D790-41AD-89CB-73ECFE9D10A1}"/>
              </a:ext>
            </a:extLst>
          </p:cNvPr>
          <p:cNvGrpSpPr/>
          <p:nvPr/>
        </p:nvGrpSpPr>
        <p:grpSpPr>
          <a:xfrm>
            <a:off x="-1029874" y="-344410"/>
            <a:ext cx="18865117" cy="11077124"/>
            <a:chOff x="-1029874" y="-344410"/>
            <a:chExt cx="18865117" cy="11077124"/>
          </a:xfrm>
        </p:grpSpPr>
        <p:grpSp>
          <p:nvGrpSpPr>
            <p:cNvPr id="2" name="Group 2"/>
            <p:cNvGrpSpPr/>
            <p:nvPr/>
          </p:nvGrpSpPr>
          <p:grpSpPr>
            <a:xfrm>
              <a:off x="223" y="32464"/>
              <a:ext cx="2155937" cy="10287000"/>
              <a:chOff x="0" y="0"/>
              <a:chExt cx="580872" cy="277161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580872" cy="2771617"/>
              </a:xfrm>
              <a:custGeom>
                <a:avLst/>
                <a:gdLst/>
                <a:ahLst/>
                <a:cxnLst/>
                <a:rect l="l" t="t" r="r" b="b"/>
                <a:pathLst>
                  <a:path w="580872" h="2771617">
                    <a:moveTo>
                      <a:pt x="0" y="0"/>
                    </a:moveTo>
                    <a:lnTo>
                      <a:pt x="580872" y="0"/>
                    </a:lnTo>
                    <a:lnTo>
                      <a:pt x="580872" y="2771617"/>
                    </a:lnTo>
                    <a:lnTo>
                      <a:pt x="0" y="2771617"/>
                    </a:lnTo>
                    <a:close/>
                  </a:path>
                </a:pathLst>
              </a:custGeom>
              <a:solidFill>
                <a:srgbClr val="065F53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580872" cy="2809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307829" y="1848544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029874" y="3980939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45933" y="3980939"/>
              <a:ext cx="557625" cy="2390050"/>
            </a:xfrm>
            <a:custGeom>
              <a:avLst/>
              <a:gdLst/>
              <a:ahLst/>
              <a:cxnLst/>
              <a:rect l="l" t="t" r="r" b="b"/>
              <a:pathLst>
                <a:path w="557625" h="2390050">
                  <a:moveTo>
                    <a:pt x="0" y="0"/>
                  </a:moveTo>
                  <a:lnTo>
                    <a:pt x="557624" y="0"/>
                  </a:lnTo>
                  <a:lnTo>
                    <a:pt x="557624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3319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Freeform 9"/>
            <p:cNvSpPr/>
            <p:nvPr/>
          </p:nvSpPr>
          <p:spPr>
            <a:xfrm>
              <a:off x="-982475" y="-344410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93331" y="-344410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60431" y="6146643"/>
              <a:ext cx="1895728" cy="2390050"/>
            </a:xfrm>
            <a:custGeom>
              <a:avLst/>
              <a:gdLst/>
              <a:ahLst/>
              <a:cxnLst/>
              <a:rect l="l" t="t" r="r" b="b"/>
              <a:pathLst>
                <a:path w="1895728" h="2390050">
                  <a:moveTo>
                    <a:pt x="0" y="0"/>
                  </a:moveTo>
                  <a:lnTo>
                    <a:pt x="1895728" y="0"/>
                  </a:lnTo>
                  <a:lnTo>
                    <a:pt x="1895728" y="2390050"/>
                  </a:lnTo>
                  <a:lnTo>
                    <a:pt x="0" y="239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27423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1029873" y="8342664"/>
              <a:ext cx="2415598" cy="2390050"/>
            </a:xfrm>
            <a:custGeom>
              <a:avLst/>
              <a:gdLst/>
              <a:ahLst/>
              <a:cxnLst/>
              <a:rect l="l" t="t" r="r" b="b"/>
              <a:pathLst>
                <a:path w="2415598" h="2390050">
                  <a:moveTo>
                    <a:pt x="0" y="0"/>
                  </a:moveTo>
                  <a:lnTo>
                    <a:pt x="2415598" y="0"/>
                  </a:lnTo>
                  <a:lnTo>
                    <a:pt x="2415598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45933" y="8342664"/>
              <a:ext cx="510226" cy="2390050"/>
            </a:xfrm>
            <a:custGeom>
              <a:avLst/>
              <a:gdLst/>
              <a:ahLst/>
              <a:cxnLst/>
              <a:rect l="l" t="t" r="r" b="b"/>
              <a:pathLst>
                <a:path w="510226" h="2390050">
                  <a:moveTo>
                    <a:pt x="0" y="0"/>
                  </a:moveTo>
                  <a:lnTo>
                    <a:pt x="510226" y="0"/>
                  </a:lnTo>
                  <a:lnTo>
                    <a:pt x="510226" y="2390051"/>
                  </a:lnTo>
                  <a:lnTo>
                    <a:pt x="0" y="239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t="-534" r="-373436" b="-534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780048" y="8405408"/>
              <a:ext cx="2055195" cy="1767292"/>
            </a:xfrm>
            <a:custGeom>
              <a:avLst/>
              <a:gdLst/>
              <a:ahLst/>
              <a:cxnLst/>
              <a:rect l="l" t="t" r="r" b="b"/>
              <a:pathLst>
                <a:path w="2055195" h="1767292">
                  <a:moveTo>
                    <a:pt x="0" y="0"/>
                  </a:moveTo>
                  <a:lnTo>
                    <a:pt x="2055195" y="0"/>
                  </a:lnTo>
                  <a:lnTo>
                    <a:pt x="2055195" y="1767293"/>
                  </a:lnTo>
                  <a:lnTo>
                    <a:pt x="0" y="176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000"/>
              </a:blip>
              <a:stretch>
                <a:fillRect t="-7800" b="-8490"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13334" y="497198"/>
              <a:ext cx="3257780" cy="883646"/>
            </a:xfrm>
            <a:custGeom>
              <a:avLst/>
              <a:gdLst/>
              <a:ahLst/>
              <a:cxnLst/>
              <a:rect l="l" t="t" r="r" b="b"/>
              <a:pathLst>
                <a:path w="3257780" h="883646">
                  <a:moveTo>
                    <a:pt x="0" y="0"/>
                  </a:moveTo>
                  <a:lnTo>
                    <a:pt x="3257780" y="0"/>
                  </a:lnTo>
                  <a:lnTo>
                    <a:pt x="3257780" y="883646"/>
                  </a:lnTo>
                  <a:lnTo>
                    <a:pt x="0" y="883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780048" y="305042"/>
              <a:ext cx="1905976" cy="1267959"/>
            </a:xfrm>
            <a:custGeom>
              <a:avLst/>
              <a:gdLst/>
              <a:ahLst/>
              <a:cxnLst/>
              <a:rect l="l" t="t" r="r" b="b"/>
              <a:pathLst>
                <a:path w="1905976" h="1267959">
                  <a:moveTo>
                    <a:pt x="0" y="0"/>
                  </a:moveTo>
                  <a:lnTo>
                    <a:pt x="1905976" y="0"/>
                  </a:lnTo>
                  <a:lnTo>
                    <a:pt x="1905976" y="1267959"/>
                  </a:lnTo>
                  <a:lnTo>
                    <a:pt x="0" y="1267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1" name="Group 18">
            <a:extLst>
              <a:ext uri="{FF2B5EF4-FFF2-40B4-BE49-F238E27FC236}">
                <a16:creationId xmlns:a16="http://schemas.microsoft.com/office/drawing/2014/main" id="{1D972D59-DB48-4F30-B0D4-9043A088E45F}"/>
              </a:ext>
            </a:extLst>
          </p:cNvPr>
          <p:cNvGrpSpPr/>
          <p:nvPr/>
        </p:nvGrpSpPr>
        <p:grpSpPr>
          <a:xfrm>
            <a:off x="2523746" y="2400300"/>
            <a:ext cx="11413272" cy="874874"/>
            <a:chOff x="0" y="0"/>
            <a:chExt cx="3005965" cy="230420"/>
          </a:xfrm>
        </p:grpSpPr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3518EE4-69CC-423B-B43C-6859C0B65AD6}"/>
                </a:ext>
              </a:extLst>
            </p:cNvPr>
            <p:cNvSpPr/>
            <p:nvPr/>
          </p:nvSpPr>
          <p:spPr>
            <a:xfrm>
              <a:off x="0" y="0"/>
              <a:ext cx="3005965" cy="230420"/>
            </a:xfrm>
            <a:custGeom>
              <a:avLst/>
              <a:gdLst/>
              <a:ahLst/>
              <a:cxnLst/>
              <a:rect l="l" t="t" r="r" b="b"/>
              <a:pathLst>
                <a:path w="3005965" h="230420">
                  <a:moveTo>
                    <a:pt x="8818" y="0"/>
                  </a:moveTo>
                  <a:lnTo>
                    <a:pt x="2997147" y="0"/>
                  </a:lnTo>
                  <a:cubicBezTo>
                    <a:pt x="3002017" y="0"/>
                    <a:pt x="3005965" y="3948"/>
                    <a:pt x="3005965" y="8818"/>
                  </a:cubicBezTo>
                  <a:lnTo>
                    <a:pt x="3005965" y="221601"/>
                  </a:lnTo>
                  <a:cubicBezTo>
                    <a:pt x="3005965" y="226471"/>
                    <a:pt x="3002017" y="230420"/>
                    <a:pt x="2997147" y="230420"/>
                  </a:cubicBezTo>
                  <a:lnTo>
                    <a:pt x="8818" y="230420"/>
                  </a:lnTo>
                  <a:cubicBezTo>
                    <a:pt x="3948" y="230420"/>
                    <a:pt x="0" y="226471"/>
                    <a:pt x="0" y="221601"/>
                  </a:cubicBezTo>
                  <a:lnTo>
                    <a:pt x="0" y="8818"/>
                  </a:lnTo>
                  <a:cubicBezTo>
                    <a:pt x="0" y="3948"/>
                    <a:pt x="3948" y="0"/>
                    <a:pt x="8818" y="0"/>
                  </a:cubicBezTo>
                  <a:close/>
                </a:path>
              </a:pathLst>
            </a:custGeom>
            <a:solidFill>
              <a:srgbClr val="018575">
                <a:alpha val="50980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5B4FD46D-BA7A-46BA-BBEA-132878C8D8A4}"/>
                </a:ext>
              </a:extLst>
            </p:cNvPr>
            <p:cNvSpPr txBox="1"/>
            <p:nvPr/>
          </p:nvSpPr>
          <p:spPr>
            <a:xfrm>
              <a:off x="0" y="-38100"/>
              <a:ext cx="3005965" cy="268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23">
            <a:extLst>
              <a:ext uri="{FF2B5EF4-FFF2-40B4-BE49-F238E27FC236}">
                <a16:creationId xmlns:a16="http://schemas.microsoft.com/office/drawing/2014/main" id="{D17A7EE2-825B-441A-9B98-FA81683DDCAE}"/>
              </a:ext>
            </a:extLst>
          </p:cNvPr>
          <p:cNvSpPr txBox="1"/>
          <p:nvPr/>
        </p:nvSpPr>
        <p:spPr>
          <a:xfrm>
            <a:off x="2677166" y="2552700"/>
            <a:ext cx="11057781" cy="1956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MX" sz="4400" dirty="0"/>
              <a:t>ETAPAS</a:t>
            </a:r>
          </a:p>
          <a:p>
            <a:endParaRPr lang="es-MX" sz="4400" dirty="0"/>
          </a:p>
          <a:p>
            <a:pPr algn="ctr">
              <a:lnSpc>
                <a:spcPts val="4711"/>
              </a:lnSpc>
            </a:pPr>
            <a:endParaRPr lang="en-US" sz="4400" b="1" dirty="0">
              <a:solidFill>
                <a:srgbClr val="000000"/>
              </a:solidFill>
              <a:ea typeface="Proxima Nova Condensed Bold"/>
              <a:cs typeface="Proxima Nova Condensed Bold"/>
              <a:sym typeface="Proxima Nova Condensed Bold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050A6DA-2C65-4768-B980-168EAB42F9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0" t="14762"/>
          <a:stretch/>
        </p:blipFill>
        <p:spPr>
          <a:xfrm>
            <a:off x="3080807" y="3972900"/>
            <a:ext cx="11103280" cy="52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1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33422DA-39CD-F758-8CA4-3ABDC603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2678854"/>
            <a:ext cx="13944600" cy="596054"/>
          </a:xfrm>
        </p:spPr>
        <p:txBody>
          <a:bodyPr>
            <a:noAutofit/>
          </a:bodyPr>
          <a:lstStyle/>
          <a:p>
            <a:r>
              <a:rPr lang="es-MX" sz="5400" b="1" dirty="0"/>
              <a:t>Factores subyacentes del riesgo de desastres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418CB8E-47AC-C8AD-811C-0B4097C1328B}"/>
              </a:ext>
            </a:extLst>
          </p:cNvPr>
          <p:cNvSpPr txBox="1">
            <a:spLocks/>
          </p:cNvSpPr>
          <p:nvPr/>
        </p:nvSpPr>
        <p:spPr>
          <a:xfrm>
            <a:off x="2971800" y="4081595"/>
            <a:ext cx="131064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4400" dirty="0"/>
              <a:t>Procesos o condiciones, que influyen en el nivel de riesgo de desastre al aumentar los niveles de exposición y vulnerabilidad o reducir la capacidad.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FCB660F-01E1-B07F-26A8-A26D5EFDFBCB}"/>
              </a:ext>
            </a:extLst>
          </p:cNvPr>
          <p:cNvSpPr txBox="1"/>
          <p:nvPr/>
        </p:nvSpPr>
        <p:spPr>
          <a:xfrm>
            <a:off x="6469674" y="7452836"/>
            <a:ext cx="10446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s-MX" sz="1400" b="0" i="0" dirty="0">
                <a:effectLst/>
              </a:rPr>
              <a:t>Oficina de las Naciones Unidas para la Reducción del Riesgo de Desastres (</a:t>
            </a:r>
            <a:r>
              <a:rPr lang="es-MX" sz="1400" b="0" i="0" dirty="0" err="1">
                <a:effectLst/>
              </a:rPr>
              <a:t>UNDRR</a:t>
            </a:r>
            <a:r>
              <a:rPr lang="es-MX" sz="1400" b="0" i="0" dirty="0">
                <a:effectLst/>
              </a:rPr>
              <a:t>). 2017. Terminología del Marco de Sendai para la Reducción del Riesgo de Desastres . «Impulsores subyacentes del riesgo de desastres». Consultado el 19 de septiembre de 2025. https://www.undrr.org/terminology/underlying-disaster-risk-drivers .</a:t>
            </a:r>
            <a:endParaRPr lang="es-MX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849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4D0178A-1CC6-F93E-8F69-8E78B02A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943100"/>
            <a:ext cx="14249400" cy="748454"/>
          </a:xfrm>
        </p:spPr>
        <p:txBody>
          <a:bodyPr>
            <a:noAutofit/>
          </a:bodyPr>
          <a:lstStyle/>
          <a:p>
            <a:r>
              <a:rPr lang="es-MX" sz="4800" b="1" dirty="0"/>
              <a:t>Los impulsores subyacentes del riesgo de desastres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0D640D1-4BB1-647B-91DE-8CE81561AC18}"/>
              </a:ext>
            </a:extLst>
          </p:cNvPr>
          <p:cNvSpPr txBox="1"/>
          <p:nvPr/>
        </p:nvSpPr>
        <p:spPr>
          <a:xfrm>
            <a:off x="7315200" y="7974568"/>
            <a:ext cx="87600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s-MX" sz="1400" b="0" i="0" dirty="0">
                <a:effectLst/>
              </a:rPr>
              <a:t>Oficina de las Naciones Unidas para la Reducción del Riesgo de Desastres (</a:t>
            </a:r>
            <a:r>
              <a:rPr lang="es-MX" sz="1400" b="0" i="0" dirty="0" err="1">
                <a:effectLst/>
              </a:rPr>
              <a:t>UNDRR</a:t>
            </a:r>
            <a:r>
              <a:rPr lang="es-MX" sz="1400" b="0" i="0" dirty="0">
                <a:effectLst/>
              </a:rPr>
              <a:t>). 2017. Terminología del Marco de Sendai para la Reducción del Riesgo de Desastres . «Impulsores subyacentes del riesgo de desastres». Consultado el 19 de septiembre de 2025. https://www.undrr.org/terminology/underlying-disaster-risk-drivers .</a:t>
            </a:r>
            <a:endParaRPr lang="es-MX" sz="1400" dirty="0">
              <a:effectLst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B2145E-1E8D-1EF5-A6D3-531354E3150F}"/>
              </a:ext>
            </a:extLst>
          </p:cNvPr>
          <p:cNvSpPr txBox="1"/>
          <p:nvPr/>
        </p:nvSpPr>
        <p:spPr>
          <a:xfrm>
            <a:off x="2514600" y="2917015"/>
            <a:ext cx="1356066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La pobreza y la desigualdad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El cambio y la variabilidad climáticos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La urbanización rápida y no planificada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El cambio demográfico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Las políticas no informadas sobre el riesgo de desastres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La falta de regulaciones en la reducción del riesgo de desastres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Las cadenas de suministro complejas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La disponibilidad limitada de tecnología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Los usos insostenibles de los recursos naturales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El deterioro de los ecosistemas</a:t>
            </a:r>
            <a:endParaRPr lang="es-MX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0" i="0" dirty="0">
                <a:effectLst/>
              </a:rPr>
              <a:t>Las pandemias y las epidemias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59834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4265A69A-9719-302E-1EE1-8D7053D98C12}"/>
              </a:ext>
            </a:extLst>
          </p:cNvPr>
          <p:cNvSpPr txBox="1">
            <a:spLocks/>
          </p:cNvSpPr>
          <p:nvPr/>
        </p:nvSpPr>
        <p:spPr>
          <a:xfrm>
            <a:off x="3352800" y="2031928"/>
            <a:ext cx="10058400" cy="7484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Amplificador del riesgo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C5475E-86E1-3E7C-DF6E-FE0009200305}"/>
              </a:ext>
            </a:extLst>
          </p:cNvPr>
          <p:cNvSpPr txBox="1"/>
          <p:nvPr/>
        </p:nvSpPr>
        <p:spPr>
          <a:xfrm>
            <a:off x="3048000" y="2904841"/>
            <a:ext cx="1310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s-MX" sz="4000" dirty="0">
                <a:solidFill>
                  <a:prstClr val="black"/>
                </a:solidFill>
                <a:latin typeface="Calibri" panose="020F0502020204030204"/>
              </a:rPr>
              <a:t>Procesos que incrementan la vulnerabilidad y el peligro.</a:t>
            </a:r>
          </a:p>
        </p:txBody>
      </p:sp>
      <p:pic>
        <p:nvPicPr>
          <p:cNvPr id="7" name="Imagen 6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A2566A3D-D75B-5E24-C57A-7F0F60CDB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37186"/>
            <a:ext cx="8915400" cy="50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33074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</TotalTime>
  <Words>776</Words>
  <Application>Microsoft Office PowerPoint</Application>
  <PresentationFormat>Personalizado</PresentationFormat>
  <Paragraphs>79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0" baseType="lpstr">
      <vt:lpstr>Helvetica</vt:lpstr>
      <vt:lpstr>Arial</vt:lpstr>
      <vt:lpstr>Proxima Nova Condensed Bold</vt:lpstr>
      <vt:lpstr>Georgia Pro</vt:lpstr>
      <vt:lpstr>Aptos Display</vt:lpstr>
      <vt:lpstr>Calibri</vt:lpstr>
      <vt:lpstr>Gotham Ultra</vt:lpstr>
      <vt:lpstr>Aptos</vt:lpstr>
      <vt:lpstr>Gotham</vt:lpstr>
      <vt:lpstr>Minion Pro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Factores subyacentes del riesgo de desastres</vt:lpstr>
      <vt:lpstr>Los impulsores subyacentes del riesgo de desastres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SUBSECRETARIA DE PROTECCIÓN CIVIL</dc:title>
  <dc:creator>User</dc:creator>
  <cp:lastModifiedBy>Roberto Cañas</cp:lastModifiedBy>
  <cp:revision>72</cp:revision>
  <dcterms:created xsi:type="dcterms:W3CDTF">2006-08-16T00:00:00Z</dcterms:created>
  <dcterms:modified xsi:type="dcterms:W3CDTF">2025-10-09T08:50:35Z</dcterms:modified>
  <dc:identifier>DAGmusiIvRA</dc:identifier>
</cp:coreProperties>
</file>